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Lexend"/>
      <p:regular r:id="rId49"/>
      <p:bold r:id="rId50"/>
    </p:embeddedFont>
    <p:embeddedFont>
      <p:font typeface="Roboto Mon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Lexe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ono-regular.fntdata"/><Relationship Id="rId50" Type="http://schemas.openxmlformats.org/officeDocument/2006/relationships/font" Target="fonts/Lexend-bold.fntdata"/><Relationship Id="rId53" Type="http://schemas.openxmlformats.org/officeDocument/2006/relationships/font" Target="fonts/RobotoMono-italic.fntdata"/><Relationship Id="rId52" Type="http://schemas.openxmlformats.org/officeDocument/2006/relationships/font" Target="fonts/RobotoMon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e9e88d82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3e9e88d82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e9e88d82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e9e88d82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e9e88d82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3e9e88d82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e9e88d82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e9e88d82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e43cdd48e1bd6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e43cdd48e1bd6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fe43cdd48e1bd6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fe43cdd48e1bd6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e9e88d82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e9e88d82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3e9e88d82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3e9e88d82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e9e88d82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3e9e88d82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3e9e88d82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3e9e88d82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e9709bc8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e9709bc8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3e9e88d82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3e9e88d82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e9e88d825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3e9e88d82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3e9e88d825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3e9e88d825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3e9e88d825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3e9e88d825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3e9e88d825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3e9e88d825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3e9e88d825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3e9e88d825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3e9e88d825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3e9e88d825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3e9e88d825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3e9e88d825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3e9e88d825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3e9e88d825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9e88d825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9e88d825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3e9709bc8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3e9709bc8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3e9e88d82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3e9e88d82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e9e88d82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e9e88d82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3e9e88d825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3e9e88d825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3e9e88d82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3e9e88d82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3e9e88d825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3e9e88d825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3e9e88d825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3e9e88d825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3e9e88d825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3e9e88d825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3e9e88d825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3e9e88d825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3e9e88d825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3e9e88d825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3e9e88d825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3e9e88d825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e9e88d825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3e9e88d825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3e9e88d825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3e9e88d825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3e9e88d825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3e9e88d825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3e9e88d825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3e9e88d825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fe43cdd48e1bd66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fe43cdd48e1bd66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e9e88d825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3e9e88d825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f00d5db5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f00d5db5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e9709bc8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e9709bc8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e9709bc8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3e9709bc8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e9709bc8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3e9709bc8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508750"/>
            <a:ext cx="8520600" cy="14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300"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63.png"/><Relationship Id="rId5" Type="http://schemas.openxmlformats.org/officeDocument/2006/relationships/image" Target="../media/image5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6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58.png"/><Relationship Id="rId5" Type="http://schemas.openxmlformats.org/officeDocument/2006/relationships/image" Target="../media/image50.png"/><Relationship Id="rId6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59.png"/><Relationship Id="rId5" Type="http://schemas.openxmlformats.org/officeDocument/2006/relationships/image" Target="../media/image6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6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54.png"/><Relationship Id="rId5" Type="http://schemas.openxmlformats.org/officeDocument/2006/relationships/image" Target="../media/image7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7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6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image" Target="../media/image7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Relationship Id="rId4" Type="http://schemas.openxmlformats.org/officeDocument/2006/relationships/image" Target="../media/image6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Relationship Id="rId4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71.png"/><Relationship Id="rId5" Type="http://schemas.openxmlformats.org/officeDocument/2006/relationships/image" Target="../media/image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Relationship Id="rId4" Type="http://schemas.openxmlformats.org/officeDocument/2006/relationships/image" Target="../media/image7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Relationship Id="rId4" Type="http://schemas.openxmlformats.org/officeDocument/2006/relationships/image" Target="../media/image6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11" Type="http://schemas.openxmlformats.org/officeDocument/2006/relationships/image" Target="../media/image6.png"/><Relationship Id="rId22" Type="http://schemas.openxmlformats.org/officeDocument/2006/relationships/image" Target="../media/image42.png"/><Relationship Id="rId10" Type="http://schemas.openxmlformats.org/officeDocument/2006/relationships/image" Target="../media/image16.png"/><Relationship Id="rId21" Type="http://schemas.openxmlformats.org/officeDocument/2006/relationships/image" Target="../media/image20.png"/><Relationship Id="rId13" Type="http://schemas.openxmlformats.org/officeDocument/2006/relationships/image" Target="../media/image8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5" Type="http://schemas.openxmlformats.org/officeDocument/2006/relationships/image" Target="../media/image29.png"/><Relationship Id="rId14" Type="http://schemas.openxmlformats.org/officeDocument/2006/relationships/image" Target="../media/image25.png"/><Relationship Id="rId17" Type="http://schemas.openxmlformats.org/officeDocument/2006/relationships/image" Target="../media/image33.png"/><Relationship Id="rId16" Type="http://schemas.openxmlformats.org/officeDocument/2006/relationships/image" Target="../media/image19.png"/><Relationship Id="rId5" Type="http://schemas.openxmlformats.org/officeDocument/2006/relationships/image" Target="../media/image3.png"/><Relationship Id="rId19" Type="http://schemas.openxmlformats.org/officeDocument/2006/relationships/image" Target="../media/image5.png"/><Relationship Id="rId6" Type="http://schemas.openxmlformats.org/officeDocument/2006/relationships/image" Target="../media/image13.png"/><Relationship Id="rId18" Type="http://schemas.openxmlformats.org/officeDocument/2006/relationships/image" Target="../media/image15.png"/><Relationship Id="rId7" Type="http://schemas.openxmlformats.org/officeDocument/2006/relationships/image" Target="../media/image4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6.png"/><Relationship Id="rId22" Type="http://schemas.openxmlformats.org/officeDocument/2006/relationships/image" Target="../media/image53.png"/><Relationship Id="rId21" Type="http://schemas.openxmlformats.org/officeDocument/2006/relationships/image" Target="../media/image41.png"/><Relationship Id="rId24" Type="http://schemas.openxmlformats.org/officeDocument/2006/relationships/image" Target="../media/image40.png"/><Relationship Id="rId23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52.png"/><Relationship Id="rId26" Type="http://schemas.openxmlformats.org/officeDocument/2006/relationships/image" Target="../media/image55.png"/><Relationship Id="rId25" Type="http://schemas.openxmlformats.org/officeDocument/2006/relationships/image" Target="../media/image48.png"/><Relationship Id="rId5" Type="http://schemas.openxmlformats.org/officeDocument/2006/relationships/image" Target="../media/image24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.png"/><Relationship Id="rId11" Type="http://schemas.openxmlformats.org/officeDocument/2006/relationships/image" Target="../media/image45.png"/><Relationship Id="rId10" Type="http://schemas.openxmlformats.org/officeDocument/2006/relationships/image" Target="../media/image49.png"/><Relationship Id="rId13" Type="http://schemas.openxmlformats.org/officeDocument/2006/relationships/image" Target="../media/image34.png"/><Relationship Id="rId12" Type="http://schemas.openxmlformats.org/officeDocument/2006/relationships/image" Target="../media/image39.png"/><Relationship Id="rId15" Type="http://schemas.openxmlformats.org/officeDocument/2006/relationships/image" Target="../media/image35.png"/><Relationship Id="rId14" Type="http://schemas.openxmlformats.org/officeDocument/2006/relationships/image" Target="../media/image43.png"/><Relationship Id="rId17" Type="http://schemas.openxmlformats.org/officeDocument/2006/relationships/image" Target="../media/image46.png"/><Relationship Id="rId16" Type="http://schemas.openxmlformats.org/officeDocument/2006/relationships/image" Target="../media/image37.png"/><Relationship Id="rId19" Type="http://schemas.openxmlformats.org/officeDocument/2006/relationships/image" Target="../media/image44.png"/><Relationship Id="rId18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716000" y="690975"/>
            <a:ext cx="5787900" cy="14994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8407A"/>
                </a:solidFill>
              </a:rPr>
              <a:t>Anime Maze</a:t>
            </a:r>
            <a:endParaRPr>
              <a:solidFill>
                <a:srgbClr val="B8407A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75" y="826625"/>
            <a:ext cx="801850" cy="8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8700" y="826625"/>
            <a:ext cx="801850" cy="8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038" y="564211"/>
            <a:ext cx="801850" cy="80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6875" y="564200"/>
            <a:ext cx="801850" cy="8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6700" y="341150"/>
            <a:ext cx="801850" cy="8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3950" y="341150"/>
            <a:ext cx="801850" cy="8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982650" y="2506713"/>
            <a:ext cx="75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800">
                <a:solidFill>
                  <a:srgbClr val="BF9000"/>
                </a:solidFill>
              </a:rPr>
              <a:t>Nombre: José Rafael Pérez Rivero</a:t>
            </a:r>
            <a:endParaRPr b="1" sz="1800">
              <a:solidFill>
                <a:srgbClr val="BF9000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23875" y="4508375"/>
            <a:ext cx="75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Link del proyecto: https://github.com/joserafael0160/Maze-Runners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982650" y="3087938"/>
            <a:ext cx="75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800">
                <a:solidFill>
                  <a:srgbClr val="BF9000"/>
                </a:solidFill>
              </a:rPr>
              <a:t>Grupo</a:t>
            </a:r>
            <a:r>
              <a:rPr b="1" lang="es-419" sz="1800">
                <a:solidFill>
                  <a:srgbClr val="BF9000"/>
                </a:solidFill>
              </a:rPr>
              <a:t>: C-112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84029" y="193707"/>
            <a:ext cx="851850" cy="851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/>
          <p:nvPr>
            <p:ph type="ctrTitle"/>
          </p:nvPr>
        </p:nvSpPr>
        <p:spPr>
          <a:xfrm>
            <a:off x="-341150" y="-319325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226" name="Google Shape;2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 txBox="1"/>
          <p:nvPr>
            <p:ph type="ctrTitle"/>
          </p:nvPr>
        </p:nvSpPr>
        <p:spPr>
          <a:xfrm>
            <a:off x="109650" y="138250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/History</a:t>
            </a:r>
            <a:endParaRPr sz="2500">
              <a:solidFill>
                <a:srgbClr val="B8407A"/>
              </a:solidFill>
            </a:endParaRPr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075" y="153675"/>
            <a:ext cx="2609344" cy="483615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/>
          <p:nvPr/>
        </p:nvSpPr>
        <p:spPr>
          <a:xfrm>
            <a:off x="4891225" y="347525"/>
            <a:ext cx="3127800" cy="4415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8038"/>
              </a:solidFill>
            </a:endParaRPr>
          </a:p>
        </p:txBody>
      </p:sp>
      <p:cxnSp>
        <p:nvCxnSpPr>
          <p:cNvPr id="230" name="Google Shape;230;p22"/>
          <p:cNvCxnSpPr>
            <a:endCxn id="231" idx="2"/>
          </p:cNvCxnSpPr>
          <p:nvPr/>
        </p:nvCxnSpPr>
        <p:spPr>
          <a:xfrm flipH="1" rot="10800000">
            <a:off x="8019025" y="2113425"/>
            <a:ext cx="495600" cy="10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22"/>
          <p:cNvSpPr txBox="1"/>
          <p:nvPr/>
        </p:nvSpPr>
        <p:spPr>
          <a:xfrm>
            <a:off x="8019025" y="1651725"/>
            <a:ext cx="99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Historia</a:t>
            </a:r>
            <a:endParaRPr sz="1800">
              <a:solidFill>
                <a:srgbClr val="BF9000"/>
              </a:solidFill>
            </a:endParaRPr>
          </a:p>
        </p:txBody>
      </p:sp>
      <p:cxnSp>
        <p:nvCxnSpPr>
          <p:cNvPr id="232" name="Google Shape;232;p22"/>
          <p:cNvCxnSpPr>
            <a:endCxn id="233" idx="3"/>
          </p:cNvCxnSpPr>
          <p:nvPr/>
        </p:nvCxnSpPr>
        <p:spPr>
          <a:xfrm rot="10800000">
            <a:off x="3655650" y="4580550"/>
            <a:ext cx="3333600" cy="29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22"/>
          <p:cNvCxnSpPr/>
          <p:nvPr/>
        </p:nvCxnSpPr>
        <p:spPr>
          <a:xfrm>
            <a:off x="7401175" y="231700"/>
            <a:ext cx="875400" cy="10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22"/>
          <p:cNvSpPr txBox="1"/>
          <p:nvPr/>
        </p:nvSpPr>
        <p:spPr>
          <a:xfrm>
            <a:off x="8118438" y="441550"/>
            <a:ext cx="99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Header</a:t>
            </a:r>
            <a:endParaRPr sz="1800">
              <a:solidFill>
                <a:srgbClr val="BF9000"/>
              </a:solidFill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2533650" y="4211100"/>
            <a:ext cx="112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Inicio del juego</a:t>
            </a:r>
            <a:endParaRPr sz="1800"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 txBox="1"/>
          <p:nvPr>
            <p:ph type="ctrTitle"/>
          </p:nvPr>
        </p:nvSpPr>
        <p:spPr>
          <a:xfrm>
            <a:off x="-547100" y="-641125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241" name="Google Shape;2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3"/>
          <p:cNvSpPr txBox="1"/>
          <p:nvPr/>
        </p:nvSpPr>
        <p:spPr>
          <a:xfrm>
            <a:off x="5490350" y="991275"/>
            <a:ext cx="278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Inicio del juego</a:t>
            </a:r>
            <a:endParaRPr sz="1800">
              <a:solidFill>
                <a:srgbClr val="BF9000"/>
              </a:solidFill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478848" y="1037625"/>
            <a:ext cx="234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Header</a:t>
            </a:r>
            <a:endParaRPr sz="1800">
              <a:solidFill>
                <a:srgbClr val="BF9000"/>
              </a:solidFill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532800" y="1499325"/>
            <a:ext cx="503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&lt;a href=”home”&gt; ← Volver</a:t>
            </a:r>
            <a:endParaRPr b="1" sz="1800">
              <a:solidFill>
                <a:srgbClr val="F1C232"/>
              </a:solidFill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630700" y="2007375"/>
            <a:ext cx="503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&lt;h1&gt; encabezado (gradiente)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6" name="Google Shape;246;p23"/>
          <p:cNvSpPr/>
          <p:nvPr/>
        </p:nvSpPr>
        <p:spPr>
          <a:xfrm>
            <a:off x="5370225" y="872200"/>
            <a:ext cx="3578400" cy="183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3"/>
          <p:cNvSpPr/>
          <p:nvPr/>
        </p:nvSpPr>
        <p:spPr>
          <a:xfrm>
            <a:off x="422725" y="1108450"/>
            <a:ext cx="4262700" cy="3615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3"/>
          <p:cNvSpPr txBox="1"/>
          <p:nvPr/>
        </p:nvSpPr>
        <p:spPr>
          <a:xfrm>
            <a:off x="478850" y="2515425"/>
            <a:ext cx="4785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Componente derecho, Parametros:</a:t>
            </a:r>
            <a:endParaRPr sz="18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es-419" sz="1800">
                <a:solidFill>
                  <a:srgbClr val="F1C232"/>
                </a:solidFill>
              </a:rPr>
              <a:t>Title</a:t>
            </a:r>
            <a:endParaRPr sz="18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es-419" sz="1800">
                <a:solidFill>
                  <a:srgbClr val="F1C232"/>
                </a:solidFill>
              </a:rPr>
              <a:t>ShowBackButton determina si se muestra o no</a:t>
            </a:r>
            <a:endParaRPr sz="18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-"/>
            </a:pPr>
            <a:r>
              <a:rPr lang="es-419" sz="1800">
                <a:solidFill>
                  <a:srgbClr val="F1C232"/>
                </a:solidFill>
              </a:rPr>
              <a:t>RightComponent un fragmento de renderizado opcional para </a:t>
            </a:r>
            <a:r>
              <a:rPr lang="es-419" sz="1800">
                <a:solidFill>
                  <a:srgbClr val="F1C232"/>
                </a:solidFill>
              </a:rPr>
              <a:t>añadir</a:t>
            </a:r>
            <a:r>
              <a:rPr lang="es-419" sz="1800">
                <a:solidFill>
                  <a:srgbClr val="F1C232"/>
                </a:solidFill>
              </a:rPr>
              <a:t> contenido adicional</a:t>
            </a:r>
            <a:endParaRPr sz="1800">
              <a:solidFill>
                <a:srgbClr val="F1C232"/>
              </a:solidFill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5490350" y="1711925"/>
            <a:ext cx="301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Link a /MazeSizeSelection</a:t>
            </a:r>
            <a:endParaRPr sz="1800">
              <a:solidFill>
                <a:srgbClr val="F1C232"/>
              </a:solidFill>
            </a:endParaRPr>
          </a:p>
        </p:txBody>
      </p:sp>
      <p:pic>
        <p:nvPicPr>
          <p:cNvPr id="250" name="Google Shape;2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97" y="646747"/>
            <a:ext cx="4218547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6825" y="248825"/>
            <a:ext cx="2710198" cy="56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/>
          <p:nvPr>
            <p:ph type="ctrTitle"/>
          </p:nvPr>
        </p:nvSpPr>
        <p:spPr>
          <a:xfrm>
            <a:off x="-508450" y="-58960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257" name="Google Shape;2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823" y="44468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4"/>
          <p:cNvSpPr txBox="1"/>
          <p:nvPr>
            <p:ph type="ctrTitle"/>
          </p:nvPr>
        </p:nvSpPr>
        <p:spPr>
          <a:xfrm>
            <a:off x="192625" y="632600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/Models/HeroImage.cs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259" name="Google Shape;259;p24"/>
          <p:cNvSpPr txBox="1"/>
          <p:nvPr/>
        </p:nvSpPr>
        <p:spPr>
          <a:xfrm>
            <a:off x="387650" y="1676200"/>
            <a:ext cx="425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class </a:t>
            </a:r>
            <a:r>
              <a:rPr lang="es-419">
                <a:solidFill>
                  <a:srgbClr val="F1C232"/>
                </a:solidFill>
              </a:rPr>
              <a:t>HeroImage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Down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Up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Left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Right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6AA84F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HeroImage(string </a:t>
            </a:r>
            <a:r>
              <a:rPr lang="es-419">
                <a:solidFill>
                  <a:srgbClr val="F1C232"/>
                </a:solidFill>
              </a:rPr>
              <a:t>name</a:t>
            </a:r>
            <a:r>
              <a:rPr lang="es-419">
                <a:solidFill>
                  <a:srgbClr val="6AA84F"/>
                </a:solidFill>
              </a:rPr>
              <a:t>)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Down = $”images/Characters/{name}/Down.png”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…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}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}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60" name="Google Shape;260;p24"/>
          <p:cNvSpPr txBox="1"/>
          <p:nvPr/>
        </p:nvSpPr>
        <p:spPr>
          <a:xfrm>
            <a:off x="4751100" y="406000"/>
            <a:ext cx="37863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class </a:t>
            </a:r>
            <a:r>
              <a:rPr lang="es-419">
                <a:solidFill>
                  <a:srgbClr val="F1C232"/>
                </a:solidFill>
              </a:rPr>
              <a:t>Power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Name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Description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Cooldown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CurrentColdown = 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Action&lt;Player, List&lt;Player&gt;&gt;</a:t>
            </a:r>
            <a:r>
              <a:rPr lang="es-419">
                <a:solidFill>
                  <a:srgbClr val="F1C232"/>
                </a:solidFill>
              </a:rPr>
              <a:t> Action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Power</a:t>
            </a:r>
            <a:r>
              <a:rPr lang="es-419">
                <a:solidFill>
                  <a:srgbClr val="F1C232"/>
                </a:solidFill>
              </a:rPr>
              <a:t>(name, description, cooldown, action)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void Use(Player player, list&lt;Player&gt; players)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</a:t>
            </a:r>
            <a:r>
              <a:rPr lang="es-419">
                <a:solidFill>
                  <a:srgbClr val="F1C232"/>
                </a:solidFill>
              </a:rPr>
              <a:t>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if (CurrentColdown == 0)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Action(player, players)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CurrentCooldown = Cooldown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}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void ReduceCooldown()  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</a:t>
            </a:r>
            <a:r>
              <a:rPr lang="es-419">
                <a:solidFill>
                  <a:srgbClr val="F1C232"/>
                </a:solidFill>
              </a:rPr>
              <a:t>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if (CurrentColdown &gt; 0)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CurrentCooldown–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}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}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334650" y="1724650"/>
            <a:ext cx="4256400" cy="27222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4"/>
          <p:cNvSpPr/>
          <p:nvPr/>
        </p:nvSpPr>
        <p:spPr>
          <a:xfrm>
            <a:off x="4751100" y="443050"/>
            <a:ext cx="3786300" cy="46359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4"/>
          <p:cNvSpPr txBox="1"/>
          <p:nvPr>
            <p:ph type="ctrTitle"/>
          </p:nvPr>
        </p:nvSpPr>
        <p:spPr>
          <a:xfrm>
            <a:off x="4751100" y="-589600"/>
            <a:ext cx="33195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/Models/Power.cs</a:t>
            </a:r>
            <a:endParaRPr sz="2500">
              <a:solidFill>
                <a:srgbClr val="B8407A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/>
          <p:nvPr>
            <p:ph type="ctrTitle"/>
          </p:nvPr>
        </p:nvSpPr>
        <p:spPr>
          <a:xfrm>
            <a:off x="-508450" y="-58960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269" name="Google Shape;2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79" y="4408650"/>
            <a:ext cx="541795" cy="5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5"/>
          <p:cNvSpPr txBox="1"/>
          <p:nvPr>
            <p:ph type="ctrTitle"/>
          </p:nvPr>
        </p:nvSpPr>
        <p:spPr>
          <a:xfrm>
            <a:off x="315600" y="142350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/Models/Hero.cs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140350" y="1294200"/>
            <a:ext cx="5201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class </a:t>
            </a:r>
            <a:r>
              <a:rPr lang="es-419">
                <a:solidFill>
                  <a:srgbClr val="F1C232"/>
                </a:solidFill>
              </a:rPr>
              <a:t>Hero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Name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Description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Speed { set {entre 0 y 5}}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Health { set {entre 0 y 100}}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Attack { set {entre 0 y 40 (En caso de que Name = Saitama puede tener 100)}}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HeroImage </a:t>
            </a:r>
            <a:r>
              <a:rPr lang="es-419">
                <a:solidFill>
                  <a:srgbClr val="F1C232"/>
                </a:solidFill>
              </a:rPr>
              <a:t>Image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6AA84F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Power </a:t>
            </a:r>
            <a:r>
              <a:rPr lang="es-419">
                <a:solidFill>
                  <a:srgbClr val="F1C232"/>
                </a:solidFill>
              </a:rPr>
              <a:t>Power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Hero(</a:t>
            </a:r>
            <a:r>
              <a:rPr lang="es-419">
                <a:solidFill>
                  <a:srgbClr val="F1C232"/>
                </a:solidFill>
              </a:rPr>
              <a:t>name, description, speed, health, attack, power</a:t>
            </a:r>
            <a:r>
              <a:rPr lang="es-419">
                <a:solidFill>
                  <a:srgbClr val="6AA84F"/>
                </a:solidFill>
              </a:rPr>
              <a:t>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}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72" name="Google Shape;272;p25"/>
          <p:cNvSpPr/>
          <p:nvPr/>
        </p:nvSpPr>
        <p:spPr>
          <a:xfrm>
            <a:off x="96775" y="1210650"/>
            <a:ext cx="5026200" cy="29598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5"/>
          <p:cNvSpPr txBox="1"/>
          <p:nvPr/>
        </p:nvSpPr>
        <p:spPr>
          <a:xfrm>
            <a:off x="5238650" y="671225"/>
            <a:ext cx="38004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class </a:t>
            </a:r>
            <a:r>
              <a:rPr lang="es-419">
                <a:solidFill>
                  <a:srgbClr val="F1C232"/>
                </a:solidFill>
              </a:rPr>
              <a:t>TemporaryEffect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Name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Action&lt;Player&gt;</a:t>
            </a:r>
            <a:r>
              <a:rPr lang="es-419">
                <a:solidFill>
                  <a:srgbClr val="F1C232"/>
                </a:solidFill>
              </a:rPr>
              <a:t> ApplyEffect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Action&lt;Player&gt;</a:t>
            </a:r>
            <a:r>
              <a:rPr lang="es-419">
                <a:solidFill>
                  <a:srgbClr val="F1C232"/>
                </a:solidFill>
              </a:rPr>
              <a:t> RemoveEffect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TurnsRemaining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TemporaryEffect</a:t>
            </a:r>
            <a:r>
              <a:rPr lang="es-419">
                <a:solidFill>
                  <a:srgbClr val="F1C232"/>
                </a:solidFill>
              </a:rPr>
              <a:t>(name, applyEffect, removeEffect, duration)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void Apply</a:t>
            </a:r>
            <a:r>
              <a:rPr lang="es-419">
                <a:solidFill>
                  <a:srgbClr val="F1C232"/>
                </a:solidFill>
              </a:rPr>
              <a:t>(Player player)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ApplyEffect(player)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void Remove</a:t>
            </a:r>
            <a:r>
              <a:rPr lang="es-419">
                <a:solidFill>
                  <a:srgbClr val="F1C232"/>
                </a:solidFill>
              </a:rPr>
              <a:t>(Player player)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RemoveEffect(player)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void DecrementTurn</a:t>
            </a:r>
            <a:r>
              <a:rPr lang="es-419">
                <a:solidFill>
                  <a:srgbClr val="F1C232"/>
                </a:solidFill>
              </a:rPr>
              <a:t>()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if (TurnsRemaining &gt; 0) TurnsRemaining–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}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74" name="Google Shape;274;p25"/>
          <p:cNvSpPr/>
          <p:nvPr/>
        </p:nvSpPr>
        <p:spPr>
          <a:xfrm>
            <a:off x="5238650" y="671225"/>
            <a:ext cx="3681300" cy="42792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5"/>
          <p:cNvSpPr txBox="1"/>
          <p:nvPr>
            <p:ph type="ctrTitle"/>
          </p:nvPr>
        </p:nvSpPr>
        <p:spPr>
          <a:xfrm>
            <a:off x="4337750" y="-397075"/>
            <a:ext cx="52902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/Models/TemporaryEffect.cs</a:t>
            </a:r>
            <a:endParaRPr sz="2500">
              <a:solidFill>
                <a:srgbClr val="B8407A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0604" y="4601725"/>
            <a:ext cx="541795" cy="5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6"/>
          <p:cNvSpPr txBox="1"/>
          <p:nvPr>
            <p:ph type="ctrTitle"/>
          </p:nvPr>
        </p:nvSpPr>
        <p:spPr>
          <a:xfrm>
            <a:off x="63350" y="-449875"/>
            <a:ext cx="48075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/Services/TurnManager.cs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282" name="Google Shape;282;p26"/>
          <p:cNvSpPr/>
          <p:nvPr/>
        </p:nvSpPr>
        <p:spPr>
          <a:xfrm>
            <a:off x="104600" y="618425"/>
            <a:ext cx="5067600" cy="43599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 txBox="1"/>
          <p:nvPr/>
        </p:nvSpPr>
        <p:spPr>
          <a:xfrm>
            <a:off x="63350" y="535450"/>
            <a:ext cx="49911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TurnManager: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Variables: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</a:t>
            </a:r>
            <a:r>
              <a:rPr lang="es-419">
                <a:solidFill>
                  <a:srgbClr val="F1C232"/>
                </a:solidFill>
              </a:rPr>
              <a:t>- CurrentPlayerIndex = 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CurrentPlayer: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Si hay jugadores en PlayerData.Players: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- Retornar el jugador en CurrentPlayerIndex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Si no, retornar null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MovesLeft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</a:t>
            </a:r>
            <a:r>
              <a:rPr lang="es-419">
                <a:solidFill>
                  <a:srgbClr val="6AA84F"/>
                </a:solidFill>
              </a:rPr>
              <a:t>Constructor: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</a:t>
            </a:r>
            <a:r>
              <a:rPr lang="es-419">
                <a:solidFill>
                  <a:srgbClr val="F1C232"/>
                </a:solidFill>
              </a:rPr>
              <a:t>- Llamar a ResetTurns()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</a:t>
            </a:r>
            <a:r>
              <a:rPr lang="es-419">
                <a:solidFill>
                  <a:srgbClr val="6AA84F"/>
                </a:solidFill>
              </a:rPr>
              <a:t>Función NextTurn():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</a:t>
            </a:r>
            <a:r>
              <a:rPr lang="es-419">
                <a:solidFill>
                  <a:srgbClr val="F1C232"/>
                </a:solidFill>
              </a:rPr>
              <a:t>- Si CurrentPlayer no es null: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Decrementar MovesLeft en 1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Si MovesLeft &lt;= 0: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- Llamar a ApplyEffects() en CurrentPlayer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- Reducir el cooldown del poder del héroe seleccionado (si lo hay)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- Incrementar CurrentPlayerIndex (y usar módulo para ciclar entre jugadores)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- Establecer MovesLeft a la velocidad del CurrentPlayer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</a:t>
            </a:r>
            <a:endParaRPr/>
          </a:p>
        </p:txBody>
      </p:sp>
      <p:sp>
        <p:nvSpPr>
          <p:cNvPr id="284" name="Google Shape;284;p26"/>
          <p:cNvSpPr txBox="1"/>
          <p:nvPr/>
        </p:nvSpPr>
        <p:spPr>
          <a:xfrm>
            <a:off x="5316600" y="107125"/>
            <a:ext cx="38274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Función ResetTurns():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    </a:t>
            </a:r>
            <a:r>
              <a:rPr lang="es-419">
                <a:solidFill>
                  <a:srgbClr val="F1C232"/>
                </a:solidFill>
              </a:rPr>
              <a:t>- Establecer CurrentPlayerIndex a 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Para cada jugador en PlayerData.Players: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Limpiar TemporaryEffects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Establecer Position a InitialPosition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Establecer Health al valor del héroe seleccionado (o 0 si no hay héroe seleccionado)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Establecer Speed al valor del héroe seleccionado (o 1 si no hay héroe seleccionado)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Establecer Attack al valor del héroe seleccionado (o 0 si no hay héroe seleccionado)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Si CurrentPlayer no es null y tiene un héroe seleccionado: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Establecer MovesLeft a la velocidad del héroe seleccionado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Si no: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Establecer MovesLeft a 0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85" name="Google Shape;285;p26"/>
          <p:cNvSpPr/>
          <p:nvPr/>
        </p:nvSpPr>
        <p:spPr>
          <a:xfrm>
            <a:off x="5259950" y="174475"/>
            <a:ext cx="3782400" cy="43599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/>
          <p:nvPr>
            <p:ph type="ctrTitle"/>
          </p:nvPr>
        </p:nvSpPr>
        <p:spPr>
          <a:xfrm>
            <a:off x="0" y="-449875"/>
            <a:ext cx="53313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/Services/ValidationService.cs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291" name="Google Shape;291;p27"/>
          <p:cNvSpPr/>
          <p:nvPr/>
        </p:nvSpPr>
        <p:spPr>
          <a:xfrm>
            <a:off x="52375" y="847225"/>
            <a:ext cx="4789800" cy="38022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7"/>
          <p:cNvSpPr txBox="1"/>
          <p:nvPr/>
        </p:nvSpPr>
        <p:spPr>
          <a:xfrm>
            <a:off x="52375" y="847225"/>
            <a:ext cx="4863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ValidationService: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Variables: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</a:t>
            </a:r>
            <a:r>
              <a:rPr lang="es-419">
                <a:solidFill>
                  <a:srgbClr val="F1C232"/>
                </a:solidFill>
              </a:rPr>
              <a:t>- game: Labyrinth = LabyrinthData.Game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</a:t>
            </a:r>
            <a:r>
              <a:rPr lang="es-419">
                <a:solidFill>
                  <a:srgbClr val="6AA84F"/>
                </a:solidFill>
              </a:rPr>
              <a:t>Función IsValidMove</a:t>
            </a:r>
            <a:r>
              <a:rPr lang="es-419">
                <a:solidFill>
                  <a:srgbClr val="F1C232"/>
                </a:solidFill>
              </a:rPr>
              <a:t>(playerRow, playerCol):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Verificar si playerRow y playerCol están dentro de los límites del laberinto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Verificar si el tipo de celda es Road, Exit, Obstacle con Health = 0, o Trap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Retornar true si todas las condiciones son verdaderas, de lo contrario retornar false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</a:t>
            </a:r>
            <a:r>
              <a:rPr lang="es-419">
                <a:solidFill>
                  <a:srgbClr val="6AA84F"/>
                </a:solidFill>
              </a:rPr>
              <a:t>Función IsWinningMove</a:t>
            </a:r>
            <a:r>
              <a:rPr lang="es-419">
                <a:solidFill>
                  <a:srgbClr val="F1C232"/>
                </a:solidFill>
              </a:rPr>
              <a:t>(playerRow, playerCol):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Verificar si el tipo de celda en playerRow y playerCol es Exit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Retornar true si es Exit, de lo contrario retornar false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</a:t>
            </a:r>
            <a:endParaRPr/>
          </a:p>
        </p:txBody>
      </p:sp>
      <p:sp>
        <p:nvSpPr>
          <p:cNvPr id="293" name="Google Shape;293;p27"/>
          <p:cNvSpPr txBox="1"/>
          <p:nvPr/>
        </p:nvSpPr>
        <p:spPr>
          <a:xfrm>
            <a:off x="4842300" y="523975"/>
            <a:ext cx="43017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Función CanAttack</a:t>
            </a:r>
            <a:r>
              <a:rPr lang="es-419">
                <a:solidFill>
                  <a:srgbClr val="F1C232"/>
                </a:solidFill>
              </a:rPr>
              <a:t>(playerRow, playerCol):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Obtener la celda en playerRow y playerCol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Verificar si playerRow y playerCol están dentro de los límites del laberinto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Verificar si la celda es un Obstacle o si hay un jugador en la posición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Retornar true si alguna condición es verdadera, de lo contrario retornar false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Función GetCell</a:t>
            </a:r>
            <a:r>
              <a:rPr lang="es-419">
                <a:solidFill>
                  <a:srgbClr val="F1C232"/>
                </a:solidFill>
              </a:rPr>
              <a:t>(playerRow, playerCol):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Retornar la celda en playerRow y playerCol del laberinto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Función GetPlayerAtPosition</a:t>
            </a:r>
            <a:r>
              <a:rPr lang="es-419">
                <a:solidFill>
                  <a:srgbClr val="F1C232"/>
                </a:solidFill>
              </a:rPr>
              <a:t>(row, col):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Verificar límites del laberinto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Si la posición está fuera de los límites, retornar null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Buscar y retornar el primer jugador en la posición (row, col)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Si no se encuentra ningún jugador, retornar null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Función ResetValidationGame</a:t>
            </a:r>
            <a:r>
              <a:rPr lang="es-419">
                <a:solidFill>
                  <a:srgbClr val="F1C232"/>
                </a:solidFill>
              </a:rPr>
              <a:t>(newGame):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Establecer game a newGame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4" name="Google Shape;294;p27"/>
          <p:cNvSpPr/>
          <p:nvPr/>
        </p:nvSpPr>
        <p:spPr>
          <a:xfrm>
            <a:off x="4879050" y="616375"/>
            <a:ext cx="4228200" cy="45252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>
            <p:ph type="ctrTitle"/>
          </p:nvPr>
        </p:nvSpPr>
        <p:spPr>
          <a:xfrm>
            <a:off x="167325" y="-604200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/Models/Player.cs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243225" y="727213"/>
            <a:ext cx="35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enum </a:t>
            </a:r>
            <a:r>
              <a:rPr lang="es-419">
                <a:solidFill>
                  <a:srgbClr val="F1C232"/>
                </a:solidFill>
              </a:rPr>
              <a:t>Direction { Up, Down, Left, Right}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01" name="Google Shape;301;p28"/>
          <p:cNvSpPr/>
          <p:nvPr/>
        </p:nvSpPr>
        <p:spPr>
          <a:xfrm>
            <a:off x="199650" y="592813"/>
            <a:ext cx="3394500" cy="6690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"/>
          <p:cNvSpPr txBox="1"/>
          <p:nvPr/>
        </p:nvSpPr>
        <p:spPr>
          <a:xfrm>
            <a:off x="102225" y="1701350"/>
            <a:ext cx="4386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class</a:t>
            </a:r>
            <a:r>
              <a:rPr lang="es-419">
                <a:solidFill>
                  <a:srgbClr val="6AA84F"/>
                </a:solidFill>
              </a:rPr>
              <a:t> </a:t>
            </a:r>
            <a:r>
              <a:rPr lang="es-419">
                <a:solidFill>
                  <a:srgbClr val="F1C232"/>
                </a:solidFill>
              </a:rPr>
              <a:t>Player</a:t>
            </a:r>
            <a:br>
              <a:rPr lang="es-419">
                <a:solidFill>
                  <a:srgbClr val="F1C232"/>
                </a:solidFill>
              </a:rPr>
            </a:br>
            <a:r>
              <a:rPr lang="es-419">
                <a:solidFill>
                  <a:srgbClr val="F1C232"/>
                </a:solidFill>
              </a:rPr>
              <a:t>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(RowPosition, ColPosition) Position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F1C232"/>
                </a:solidFill>
              </a:rPr>
              <a:t>(RowPosition, ColPosition) InitialPosition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Hero </a:t>
            </a:r>
            <a:r>
              <a:rPr lang="es-419">
                <a:solidFill>
                  <a:srgbClr val="F1C232"/>
                </a:solidFill>
              </a:rPr>
              <a:t>HeroSelected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bool</a:t>
            </a:r>
            <a:r>
              <a:rPr lang="es-419">
                <a:solidFill>
                  <a:srgbClr val="F1C232"/>
                </a:solidFill>
              </a:rPr>
              <a:t> HasWon, </a:t>
            </a:r>
            <a:r>
              <a:rPr lang="es-419">
                <a:solidFill>
                  <a:srgbClr val="6AA84F"/>
                </a:solidFill>
              </a:rPr>
              <a:t>int</a:t>
            </a:r>
            <a:r>
              <a:rPr lang="es-419">
                <a:solidFill>
                  <a:srgbClr val="F1C232"/>
                </a:solidFill>
              </a:rPr>
              <a:t> Health, Speed, Attack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Direction </a:t>
            </a:r>
            <a:r>
              <a:rPr lang="es-419">
                <a:solidFill>
                  <a:srgbClr val="F1C232"/>
                </a:solidFill>
              </a:rPr>
              <a:t>FacingDirection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List&lt;TemporaryEffect&gt; </a:t>
            </a:r>
            <a:r>
              <a:rPr lang="es-419">
                <a:solidFill>
                  <a:srgbClr val="F1C232"/>
                </a:solidFill>
              </a:rPr>
              <a:t>TemporaryEffects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Player (</a:t>
            </a:r>
            <a:r>
              <a:rPr lang="es-419">
                <a:solidFill>
                  <a:srgbClr val="FFD966"/>
                </a:solidFill>
              </a:rPr>
              <a:t>position</a:t>
            </a:r>
            <a:r>
              <a:rPr lang="es-419">
                <a:solidFill>
                  <a:srgbClr val="6AA84F"/>
                </a:solidFill>
              </a:rPr>
              <a:t>)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void InitializeStats() </a:t>
            </a:r>
            <a:r>
              <a:rPr lang="es-419">
                <a:solidFill>
                  <a:srgbClr val="F1C232"/>
                </a:solidFill>
              </a:rPr>
              <a:t>Health = HeroSelected.Health; …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4506900" y="109050"/>
            <a:ext cx="43866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bool MovePlayer</a:t>
            </a:r>
            <a:r>
              <a:rPr lang="es-419">
                <a:solidFill>
                  <a:srgbClr val="F1C232"/>
                </a:solidFill>
              </a:rPr>
              <a:t>(direction)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(newPositionRow, …Col) = (Position.RowPosition, …Col)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</a:t>
            </a:r>
            <a:r>
              <a:rPr lang="es-419">
                <a:solidFill>
                  <a:srgbClr val="6AA84F"/>
                </a:solidFill>
              </a:rPr>
              <a:t>switch</a:t>
            </a:r>
            <a:r>
              <a:rPr lang="es-419">
                <a:solidFill>
                  <a:srgbClr val="F1C232"/>
                </a:solidFill>
              </a:rPr>
              <a:t> (direction)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</a:t>
            </a:r>
            <a:r>
              <a:rPr lang="es-419">
                <a:solidFill>
                  <a:srgbClr val="6AA84F"/>
                </a:solidFill>
              </a:rPr>
              <a:t>case</a:t>
            </a:r>
            <a:r>
              <a:rPr lang="es-419">
                <a:solidFill>
                  <a:srgbClr val="F1C232"/>
                </a:solidFill>
              </a:rPr>
              <a:t> “up”: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  newPositionRow–;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  FacingDirection = Direction.Up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  …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if (ValidationService.IsValidMove(newPositionRow, ..)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Position = newPositionRow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if (ValidationService.IsWinningMove (newPositionRow, …)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  HasWon = true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return true;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}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TurnManager.NextTurn()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}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return false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}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102225" y="1543300"/>
            <a:ext cx="4256400" cy="28587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8"/>
          <p:cNvSpPr/>
          <p:nvPr/>
        </p:nvSpPr>
        <p:spPr>
          <a:xfrm>
            <a:off x="4423725" y="175956"/>
            <a:ext cx="4386600" cy="47916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204" y="4471850"/>
            <a:ext cx="541795" cy="5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/>
          <p:nvPr>
            <p:ph type="ctrTitle"/>
          </p:nvPr>
        </p:nvSpPr>
        <p:spPr>
          <a:xfrm>
            <a:off x="167325" y="-591325"/>
            <a:ext cx="4256400" cy="1453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Continuación</a:t>
            </a:r>
            <a:endParaRPr sz="2500">
              <a:solidFill>
                <a:srgbClr val="B8407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/Models/Player.cs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3609225" y="65575"/>
            <a:ext cx="54267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void</a:t>
            </a:r>
            <a:r>
              <a:rPr lang="es-419">
                <a:solidFill>
                  <a:srgbClr val="6AA84F"/>
                </a:solidFill>
              </a:rPr>
              <a:t> AttackTarget()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(row, col) attackPosition = Position;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switch</a:t>
            </a:r>
            <a:r>
              <a:rPr lang="es-419">
                <a:solidFill>
                  <a:srgbClr val="FFD966"/>
                </a:solidFill>
              </a:rPr>
              <a:t> FacingDirection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</a:t>
            </a:r>
            <a:r>
              <a:rPr lang="es-419">
                <a:solidFill>
                  <a:srgbClr val="6AA84F"/>
                </a:solidFill>
              </a:rPr>
              <a:t>case</a:t>
            </a:r>
            <a:r>
              <a:rPr lang="es-419">
                <a:solidFill>
                  <a:srgbClr val="FFD966"/>
                </a:solidFill>
              </a:rPr>
              <a:t> Direction.Up: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attackPosition.row–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…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if (ValidationService.CanAttack(attackPosition)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cell = ValidationService.GetCell(attackPosition)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player = ValidaionService.GetPlayerAtPosition(attackPosition)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if (es un obstaculo y su vida &gt; 0)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  cell.Obstacle.TakeDamage(this.Attack)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  if (cell.Obstacle.IsBroken())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    cell.Obstacle = null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    cell.Type = Labyrinth.CellType.Road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else if (es un jugador)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 player.Health -= this.Attack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 if (player.Health &lt;= 0)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   player.Position = player.InitialPosition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    player.InitializateStats()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D966"/>
                </a:solidFill>
              </a:rPr>
              <a:t>   TurnManager.NextTurn();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3519125" y="65575"/>
            <a:ext cx="5349300" cy="48642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9"/>
          <p:cNvSpPr txBox="1"/>
          <p:nvPr/>
        </p:nvSpPr>
        <p:spPr>
          <a:xfrm>
            <a:off x="167325" y="951975"/>
            <a:ext cx="32307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void ApplyEffects()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</a:t>
            </a:r>
            <a:r>
              <a:rPr lang="es-419">
                <a:solidFill>
                  <a:srgbClr val="F1C232"/>
                </a:solidFill>
              </a:rPr>
              <a:t>foreach(effect in TemporaryEffects)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effect.DecrementTurn()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if (effect.TurnsRemaining &lt;= 0)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effect.Remove(this)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TemporaryEffects.Remove(effect)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void AddTemporaryEffect(effect)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</a:t>
            </a:r>
            <a:r>
              <a:rPr lang="es-419">
                <a:solidFill>
                  <a:srgbClr val="F1C232"/>
                </a:solidFill>
              </a:rPr>
              <a:t>TemporaryEffects.Add(effect)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effect.Apply(this)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if (Health &lt;= 0)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Position = InitialPosition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InitializeStats()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void ResetHasWon()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</a:t>
            </a:r>
            <a:r>
              <a:rPr lang="es-419">
                <a:solidFill>
                  <a:srgbClr val="F1C232"/>
                </a:solidFill>
              </a:rPr>
              <a:t>HasWon = false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89350" y="951975"/>
            <a:ext cx="3230700" cy="36327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 txBox="1"/>
          <p:nvPr>
            <p:ph type="ctrTitle"/>
          </p:nvPr>
        </p:nvSpPr>
        <p:spPr>
          <a:xfrm>
            <a:off x="-508450" y="-58960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321" name="Google Shape;3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0"/>
          <p:cNvSpPr txBox="1"/>
          <p:nvPr>
            <p:ph type="ctrTitle"/>
          </p:nvPr>
        </p:nvSpPr>
        <p:spPr>
          <a:xfrm>
            <a:off x="102975" y="0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/Models/Trap.cs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323" name="Google Shape;323;p30"/>
          <p:cNvSpPr txBox="1"/>
          <p:nvPr/>
        </p:nvSpPr>
        <p:spPr>
          <a:xfrm>
            <a:off x="231675" y="1161500"/>
            <a:ext cx="4479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class </a:t>
            </a:r>
            <a:r>
              <a:rPr lang="es-419">
                <a:solidFill>
                  <a:srgbClr val="F1C232"/>
                </a:solidFill>
              </a:rPr>
              <a:t>Trap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Name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Description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Image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Action&lt;Player&gt; </a:t>
            </a:r>
            <a:r>
              <a:rPr lang="es-419">
                <a:solidFill>
                  <a:srgbClr val="F1C232"/>
                </a:solidFill>
              </a:rPr>
              <a:t>Activate = (player) =&gt;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if (player no tiene ese efecto)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player.AddTemporaryEffect(</a:t>
            </a:r>
            <a:r>
              <a:rPr lang="es-419">
                <a:solidFill>
                  <a:srgbClr val="6AA84F"/>
                </a:solidFill>
              </a:rPr>
              <a:t>new TemporaryEffect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name,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p =&gt; {} Aplicar efecto,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p =&gt; {} Remover efecto,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0         Duración de turnos del efecto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))</a:t>
            </a:r>
            <a:br>
              <a:rPr lang="es-419">
                <a:solidFill>
                  <a:srgbClr val="F1C232"/>
                </a:solidFill>
              </a:rPr>
            </a:br>
            <a:r>
              <a:rPr lang="es-419">
                <a:solidFill>
                  <a:srgbClr val="F1C232"/>
                </a:solidFill>
              </a:rPr>
              <a:t>  }</a:t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}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24" name="Google Shape;324;p30"/>
          <p:cNvSpPr txBox="1"/>
          <p:nvPr>
            <p:ph type="ctrTitle"/>
          </p:nvPr>
        </p:nvSpPr>
        <p:spPr>
          <a:xfrm>
            <a:off x="4710975" y="-122200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/Models/Obstacle.cs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325" name="Google Shape;325;p30"/>
          <p:cNvSpPr txBox="1"/>
          <p:nvPr/>
        </p:nvSpPr>
        <p:spPr>
          <a:xfrm>
            <a:off x="4929725" y="946100"/>
            <a:ext cx="30762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class </a:t>
            </a:r>
            <a:r>
              <a:rPr lang="es-419">
                <a:solidFill>
                  <a:srgbClr val="F1C232"/>
                </a:solidFill>
              </a:rPr>
              <a:t>Obstacle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Name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Image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Health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MaxHealth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Obstacle</a:t>
            </a:r>
            <a:r>
              <a:rPr lang="es-419">
                <a:solidFill>
                  <a:srgbClr val="F1C232"/>
                </a:solidFill>
              </a:rPr>
              <a:t> (health, name, image)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void TakeDamage</a:t>
            </a:r>
            <a:r>
              <a:rPr lang="es-419">
                <a:solidFill>
                  <a:srgbClr val="F1C232"/>
                </a:solidFill>
              </a:rPr>
              <a:t>(damage)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if (Health &gt; 0)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Health -= damage;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if (Health &lt; 0) Health = 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bool IsBroken</a:t>
            </a:r>
            <a:r>
              <a:rPr lang="es-419">
                <a:solidFill>
                  <a:srgbClr val="F1C232"/>
                </a:solidFill>
              </a:rPr>
              <a:t>() return Health &lt;= 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 void Reset</a:t>
            </a:r>
            <a:r>
              <a:rPr lang="es-419">
                <a:solidFill>
                  <a:srgbClr val="F1C232"/>
                </a:solidFill>
              </a:rPr>
              <a:t>() Health =  MaxHealth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}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26" name="Google Shape;326;p30"/>
          <p:cNvSpPr/>
          <p:nvPr/>
        </p:nvSpPr>
        <p:spPr>
          <a:xfrm>
            <a:off x="4866950" y="946100"/>
            <a:ext cx="3076200" cy="38481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0"/>
          <p:cNvSpPr/>
          <p:nvPr/>
        </p:nvSpPr>
        <p:spPr>
          <a:xfrm>
            <a:off x="178025" y="1053800"/>
            <a:ext cx="4394100" cy="3848100"/>
          </a:xfrm>
          <a:prstGeom prst="rect">
            <a:avLst/>
          </a:prstGeom>
          <a:noFill/>
          <a:ln cap="flat" cmpd="sng" w="9525">
            <a:solidFill>
              <a:srgbClr val="262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/>
          <p:nvPr>
            <p:ph type="ctrTitle"/>
          </p:nvPr>
        </p:nvSpPr>
        <p:spPr>
          <a:xfrm>
            <a:off x="-508450" y="-58960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333" name="Google Shape;3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1"/>
          <p:cNvSpPr txBox="1"/>
          <p:nvPr>
            <p:ph type="ctrTitle"/>
          </p:nvPr>
        </p:nvSpPr>
        <p:spPr>
          <a:xfrm>
            <a:off x="-12825" y="-64350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/Models/Labyrinth.cs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335" name="Google Shape;335;p31"/>
          <p:cNvSpPr txBox="1"/>
          <p:nvPr/>
        </p:nvSpPr>
        <p:spPr>
          <a:xfrm>
            <a:off x="141625" y="1248550"/>
            <a:ext cx="40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enum CellType {</a:t>
            </a:r>
            <a:r>
              <a:rPr lang="es-419">
                <a:solidFill>
                  <a:srgbClr val="F1C232"/>
                </a:solidFill>
              </a:rPr>
              <a:t>Road, Wall, Trap, Obstacle, Exit</a:t>
            </a:r>
            <a:r>
              <a:rPr lang="es-419">
                <a:solidFill>
                  <a:srgbClr val="6AA84F"/>
                </a:solidFill>
              </a:rPr>
              <a:t>}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36" name="Google Shape;336;p31"/>
          <p:cNvSpPr/>
          <p:nvPr/>
        </p:nvSpPr>
        <p:spPr>
          <a:xfrm>
            <a:off x="180200" y="1222800"/>
            <a:ext cx="3990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1"/>
          <p:cNvSpPr txBox="1"/>
          <p:nvPr/>
        </p:nvSpPr>
        <p:spPr>
          <a:xfrm>
            <a:off x="308900" y="2542250"/>
            <a:ext cx="350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class </a:t>
            </a:r>
            <a:r>
              <a:rPr lang="es-419">
                <a:solidFill>
                  <a:srgbClr val="F1C232"/>
                </a:solidFill>
              </a:rPr>
              <a:t>Cell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CellType </a:t>
            </a:r>
            <a:r>
              <a:rPr lang="es-419">
                <a:solidFill>
                  <a:srgbClr val="F1C232"/>
                </a:solidFill>
              </a:rPr>
              <a:t>Type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Trap </a:t>
            </a:r>
            <a:r>
              <a:rPr lang="es-419">
                <a:solidFill>
                  <a:srgbClr val="F1C232"/>
                </a:solidFill>
              </a:rPr>
              <a:t>Trap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Obstacle </a:t>
            </a:r>
            <a:r>
              <a:rPr lang="es-419">
                <a:solidFill>
                  <a:srgbClr val="F1C232"/>
                </a:solidFill>
              </a:rPr>
              <a:t>Obstacle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Cell (</a:t>
            </a:r>
            <a:r>
              <a:rPr lang="es-419">
                <a:solidFill>
                  <a:srgbClr val="F1C232"/>
                </a:solidFill>
              </a:rPr>
              <a:t>type, trap = null, obstacle = null</a:t>
            </a:r>
            <a:r>
              <a:rPr lang="es-419">
                <a:solidFill>
                  <a:srgbClr val="6AA84F"/>
                </a:solidFill>
              </a:rPr>
              <a:t>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}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38" name="Google Shape;338;p31"/>
          <p:cNvSpPr/>
          <p:nvPr/>
        </p:nvSpPr>
        <p:spPr>
          <a:xfrm>
            <a:off x="321775" y="2542250"/>
            <a:ext cx="3192300" cy="163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1"/>
          <p:cNvSpPr txBox="1"/>
          <p:nvPr/>
        </p:nvSpPr>
        <p:spPr>
          <a:xfrm>
            <a:off x="4327425" y="109050"/>
            <a:ext cx="41937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class </a:t>
            </a:r>
            <a:r>
              <a:rPr lang="es-419">
                <a:solidFill>
                  <a:srgbClr val="F1C232"/>
                </a:solidFill>
              </a:rPr>
              <a:t>Labyrinth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Cell[,] </a:t>
            </a:r>
            <a:r>
              <a:rPr lang="es-419">
                <a:solidFill>
                  <a:srgbClr val="F1C232"/>
                </a:solidFill>
              </a:rPr>
              <a:t>Maze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Labyrinth</a:t>
            </a:r>
            <a:r>
              <a:rPr lang="es-419">
                <a:solidFill>
                  <a:srgbClr val="F1C232"/>
                </a:solidFill>
              </a:rPr>
              <a:t>(width, height)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Maze = new Cell[height, width]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MazeAlgorithm.GenerateMaze(this)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}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public string GetCellType</a:t>
            </a:r>
            <a:r>
              <a:rPr lang="es-419">
                <a:solidFill>
                  <a:srgbClr val="F1C232"/>
                </a:solidFill>
              </a:rPr>
              <a:t>()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return Type switch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CellType.Wall =&gt; “Wall”,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…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}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void CheckAndActiveTrap</a:t>
            </a:r>
            <a:r>
              <a:rPr lang="es-419">
                <a:solidFill>
                  <a:srgbClr val="F1C232"/>
                </a:solidFill>
              </a:rPr>
              <a:t>(Player player)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cell = Maze[player.Position.RowPosition, …]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if (cell.GetCellType() == “Trap”)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cell.Trap.Active(player)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}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}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4327425" y="168750"/>
            <a:ext cx="3951900" cy="480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246425" y="-227500"/>
            <a:ext cx="7403100" cy="13146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100">
                <a:solidFill>
                  <a:srgbClr val="B8407A"/>
                </a:solidFill>
              </a:rPr>
              <a:t>Ideas sobre el proyecto</a:t>
            </a:r>
            <a:endParaRPr sz="4100">
              <a:solidFill>
                <a:srgbClr val="B8407A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76125" y="1436650"/>
            <a:ext cx="83847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BF9000"/>
              </a:buClr>
              <a:buSzPts val="2700"/>
              <a:buChar char="-"/>
            </a:pPr>
            <a:r>
              <a:rPr b="1" lang="es-419" sz="2700">
                <a:solidFill>
                  <a:srgbClr val="BF9000"/>
                </a:solidFill>
              </a:rPr>
              <a:t>Elección de tecnologías</a:t>
            </a:r>
            <a:endParaRPr b="1" sz="2700">
              <a:solidFill>
                <a:srgbClr val="BF9000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700"/>
              <a:buChar char="-"/>
            </a:pPr>
            <a:r>
              <a:rPr b="1" lang="es-419" sz="2700">
                <a:solidFill>
                  <a:srgbClr val="BF9000"/>
                </a:solidFill>
              </a:rPr>
              <a:t>Elección de la tema del proyecto, historia y m</a:t>
            </a:r>
            <a:r>
              <a:rPr b="1" lang="es-419" sz="2700">
                <a:solidFill>
                  <a:srgbClr val="BF9000"/>
                </a:solidFill>
              </a:rPr>
              <a:t>úsica</a:t>
            </a:r>
            <a:endParaRPr b="1" sz="2700">
              <a:solidFill>
                <a:srgbClr val="BF9000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700"/>
              <a:buChar char="-"/>
            </a:pPr>
            <a:r>
              <a:rPr b="1" lang="es-419" sz="2700">
                <a:solidFill>
                  <a:srgbClr val="BF9000"/>
                </a:solidFill>
              </a:rPr>
              <a:t>Proceso de creación</a:t>
            </a:r>
            <a:endParaRPr b="1" sz="2700">
              <a:solidFill>
                <a:srgbClr val="BF9000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700"/>
              <a:buChar char="-"/>
            </a:pPr>
            <a:r>
              <a:rPr b="1" lang="es-419" sz="2700">
                <a:solidFill>
                  <a:srgbClr val="BF9000"/>
                </a:solidFill>
              </a:rPr>
              <a:t>Diseño</a:t>
            </a:r>
            <a:endParaRPr b="1" sz="2700">
              <a:solidFill>
                <a:srgbClr val="BF9000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8425" y="4080675"/>
            <a:ext cx="801850" cy="8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/>
          <p:nvPr>
            <p:ph type="ctrTitle"/>
          </p:nvPr>
        </p:nvSpPr>
        <p:spPr>
          <a:xfrm>
            <a:off x="-508450" y="-58960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Principal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346" name="Google Shape;3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2"/>
          <p:cNvSpPr txBox="1"/>
          <p:nvPr>
            <p:ph type="ctrTitle"/>
          </p:nvPr>
        </p:nvSpPr>
        <p:spPr>
          <a:xfrm>
            <a:off x="4479525" y="-512650"/>
            <a:ext cx="44691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/Logic/MazeAlgorithm.cs</a:t>
            </a:r>
            <a:endParaRPr sz="2500">
              <a:solidFill>
                <a:srgbClr val="B8407A"/>
              </a:solidFill>
            </a:endParaRPr>
          </a:p>
        </p:txBody>
      </p:sp>
      <p:pic>
        <p:nvPicPr>
          <p:cNvPr id="348" name="Google Shape;3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00" y="768300"/>
            <a:ext cx="6761457" cy="420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 txBox="1"/>
          <p:nvPr>
            <p:ph type="ctrTitle"/>
          </p:nvPr>
        </p:nvSpPr>
        <p:spPr>
          <a:xfrm>
            <a:off x="0" y="-589600"/>
            <a:ext cx="46080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Funciones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354" name="Google Shape;3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3"/>
          <p:cNvSpPr txBox="1"/>
          <p:nvPr>
            <p:ph type="ctrTitle"/>
          </p:nvPr>
        </p:nvSpPr>
        <p:spPr>
          <a:xfrm>
            <a:off x="4762700" y="-512650"/>
            <a:ext cx="44691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/Logic/MazeAlgorithm.cs</a:t>
            </a:r>
            <a:endParaRPr sz="2500">
              <a:solidFill>
                <a:srgbClr val="B8407A"/>
              </a:solidFill>
            </a:endParaRPr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55650"/>
            <a:ext cx="3709075" cy="25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5650" y="555650"/>
            <a:ext cx="3586975" cy="25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3401" y="3228725"/>
            <a:ext cx="5503800" cy="183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00" y="182168"/>
            <a:ext cx="3332851" cy="4733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5075" y="116025"/>
            <a:ext cx="2921850" cy="491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ctrTitle"/>
          </p:nvPr>
        </p:nvSpPr>
        <p:spPr>
          <a:xfrm>
            <a:off x="-199525" y="-52525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371" name="Google Shape;3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5"/>
          <p:cNvSpPr txBox="1"/>
          <p:nvPr>
            <p:ph type="ctrTitle"/>
          </p:nvPr>
        </p:nvSpPr>
        <p:spPr>
          <a:xfrm>
            <a:off x="296100" y="0"/>
            <a:ext cx="45849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/Data/LabyrinthData.cs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373" name="Google Shape;373;p35"/>
          <p:cNvSpPr txBox="1"/>
          <p:nvPr/>
        </p:nvSpPr>
        <p:spPr>
          <a:xfrm>
            <a:off x="643575" y="1294200"/>
            <a:ext cx="5290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class </a:t>
            </a:r>
            <a:r>
              <a:rPr lang="es-419">
                <a:solidFill>
                  <a:srgbClr val="F1C232"/>
                </a:solidFill>
              </a:rPr>
              <a:t>LabyrinthData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{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SelectedSize = 15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Labyrinth </a:t>
            </a:r>
            <a:r>
              <a:rPr lang="es-419">
                <a:solidFill>
                  <a:srgbClr val="F1C232"/>
                </a:solidFill>
              </a:rPr>
              <a:t>Game = </a:t>
            </a:r>
            <a:r>
              <a:rPr lang="es-419">
                <a:solidFill>
                  <a:srgbClr val="6AA84F"/>
                </a:solidFill>
              </a:rPr>
              <a:t>new Labyrinth</a:t>
            </a:r>
            <a:r>
              <a:rPr lang="es-419">
                <a:solidFill>
                  <a:srgbClr val="F1C232"/>
                </a:solidFill>
              </a:rPr>
              <a:t>(SelectedSize, SelectedSize)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void ResetLabyrinth()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{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Game = </a:t>
            </a:r>
            <a:r>
              <a:rPr lang="es-419">
                <a:solidFill>
                  <a:srgbClr val="6AA84F"/>
                </a:solidFill>
              </a:rPr>
              <a:t>new Labyrinth</a:t>
            </a:r>
            <a:r>
              <a:rPr lang="es-419">
                <a:solidFill>
                  <a:srgbClr val="F1C232"/>
                </a:solidFill>
              </a:rPr>
              <a:t>(SelectedSize, SelectedSize)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ValidationService.ResetValidationGame(Game)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}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}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74" name="Google Shape;374;p35"/>
          <p:cNvSpPr/>
          <p:nvPr/>
        </p:nvSpPr>
        <p:spPr>
          <a:xfrm>
            <a:off x="514875" y="1216975"/>
            <a:ext cx="5773500" cy="274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/>
          <p:nvPr>
            <p:ph type="ctrTitle"/>
          </p:nvPr>
        </p:nvSpPr>
        <p:spPr>
          <a:xfrm>
            <a:off x="-199525" y="-52525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sp>
        <p:nvSpPr>
          <p:cNvPr id="380" name="Google Shape;380;p36"/>
          <p:cNvSpPr txBox="1"/>
          <p:nvPr>
            <p:ph type="ctrTitle"/>
          </p:nvPr>
        </p:nvSpPr>
        <p:spPr>
          <a:xfrm>
            <a:off x="296100" y="0"/>
            <a:ext cx="45849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/Data/ObstacleData.cs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381" name="Google Shape;381;p36"/>
          <p:cNvSpPr txBox="1"/>
          <p:nvPr/>
        </p:nvSpPr>
        <p:spPr>
          <a:xfrm>
            <a:off x="669300" y="1204100"/>
            <a:ext cx="52902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ObstacleData: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Variables: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  </a:t>
            </a:r>
            <a:r>
              <a:rPr lang="es-419">
                <a:solidFill>
                  <a:srgbClr val="F1C232"/>
                </a:solidFill>
              </a:rPr>
              <a:t>- random = objeto Random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- ObstacleDefinitions = [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  (100, "Rock", "/images/Obstacles/Rock.png")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]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Function CreateRandomObstacle():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  </a:t>
            </a:r>
            <a:r>
              <a:rPr lang="es-419">
                <a:solidFill>
                  <a:srgbClr val="F1C232"/>
                </a:solidFill>
              </a:rPr>
              <a:t>- obstacleDefinition = Seleccionar al azar un obstáculo de ObstacleDefinitions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- Crear y retornar un nuevo Obstacle con los atributos del obstacleDefinition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Function ResetObstacles(labyrinth):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  </a:t>
            </a:r>
            <a:r>
              <a:rPr lang="es-419">
                <a:solidFill>
                  <a:srgbClr val="F1C232"/>
                </a:solidFill>
              </a:rPr>
              <a:t>Para cada celda en el laberinto: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- Llamar cell.Obstacle.Reset() 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82" name="Google Shape;382;p36"/>
          <p:cNvSpPr/>
          <p:nvPr/>
        </p:nvSpPr>
        <p:spPr>
          <a:xfrm>
            <a:off x="701400" y="1204100"/>
            <a:ext cx="5290200" cy="3699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36" title="Ro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550" y="2571738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/>
          <p:nvPr>
            <p:ph type="ctrTitle"/>
          </p:nvPr>
        </p:nvSpPr>
        <p:spPr>
          <a:xfrm>
            <a:off x="103025" y="-489125"/>
            <a:ext cx="45849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/Data/TrapData.cs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389" name="Google Shape;389;p37"/>
          <p:cNvSpPr txBox="1"/>
          <p:nvPr/>
        </p:nvSpPr>
        <p:spPr>
          <a:xfrm>
            <a:off x="103025" y="579175"/>
            <a:ext cx="48654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TrapData: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Variables: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  - Traps = [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      Trampa de Veneno: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        </a:t>
            </a:r>
            <a:r>
              <a:rPr lang="es-419">
                <a:solidFill>
                  <a:srgbClr val="F1C232"/>
                </a:solidFill>
              </a:rPr>
              <a:t>- Nombre: "Trampa de Veneno"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    - Descripción: "Un gas venenoso del anime 'Naruto' que reduce la salud del jugador en 20 puntos."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    - Imagen: "/images/Traps/Green Smoke.png"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    - Acción: Reducir salud del jugador en 20 puntos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Trampa de Parálisis: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 </a:t>
            </a:r>
            <a:r>
              <a:rPr lang="es-419">
                <a:solidFill>
                  <a:srgbClr val="F1C232"/>
                </a:solidFill>
              </a:rPr>
              <a:t> - Nombre: "Trampa de Parálisis"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Descripción: "Electricidad del 'Raikiri' del anime 'Bleach' que inmoviliza al jugador por un turno."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Imagen: "/images/Traps/Thunder.png"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Acción: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Si el jugador y el héroe están seleccionados: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Añadir efecto temporal de parálisis al jugador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Movimientos restantes del TurnManager = 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Pasar al siguiente turno en TurnManager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90" name="Google Shape;390;p37"/>
          <p:cNvSpPr/>
          <p:nvPr/>
        </p:nvSpPr>
        <p:spPr>
          <a:xfrm>
            <a:off x="4768800" y="119950"/>
            <a:ext cx="4305600" cy="4185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7"/>
          <p:cNvSpPr txBox="1"/>
          <p:nvPr/>
        </p:nvSpPr>
        <p:spPr>
          <a:xfrm>
            <a:off x="4891225" y="241625"/>
            <a:ext cx="4183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Trampa de Rc Cells: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  </a:t>
            </a:r>
            <a:r>
              <a:rPr lang="es-419">
                <a:solidFill>
                  <a:srgbClr val="F1C232"/>
                </a:solidFill>
              </a:rPr>
              <a:t>- Nombre: "Trampa de Rc Cells"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Descripción: "Una explosión de Rc Cells del anime 'Tokyo Ghoul' que reduce la salud del jugador en 15 puntos y su velocidad en 1 punto durante 3 turnos."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Imagen: "/images/Traps/Red Smoke.png"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Acción: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Reducir salud del jugador en 15 puntos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Si el héroe está seleccionado: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Añadir efecto temporal de Rc Cells al jugador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Reducir movimientos restantes del TurnManager en 1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Si movimientos restantes &lt;= 0: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  - Pasar al siguiente turno en TurnManager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]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92" name="Google Shape;392;p37"/>
          <p:cNvSpPr/>
          <p:nvPr/>
        </p:nvSpPr>
        <p:spPr>
          <a:xfrm>
            <a:off x="62525" y="579175"/>
            <a:ext cx="4665900" cy="449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37" title="Red Smok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225" y="44132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7" title="Green smok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9975" y="44132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7" title="Thun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9225" y="4413275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"/>
          <p:cNvSpPr txBox="1"/>
          <p:nvPr>
            <p:ph type="ctrTitle"/>
          </p:nvPr>
        </p:nvSpPr>
        <p:spPr>
          <a:xfrm>
            <a:off x="103025" y="-489125"/>
            <a:ext cx="45849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/Data/HeroData.cs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401" name="Google Shape;401;p38"/>
          <p:cNvSpPr txBox="1"/>
          <p:nvPr/>
        </p:nvSpPr>
        <p:spPr>
          <a:xfrm>
            <a:off x="103025" y="579175"/>
            <a:ext cx="48654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HeroData: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Variables: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- HeroCharacters = [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Kaneki: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  -</a:t>
            </a:r>
            <a:r>
              <a:rPr lang="es-419">
                <a:solidFill>
                  <a:srgbClr val="F1C232"/>
                </a:solidFill>
              </a:rPr>
              <a:t> Descripción: "Inicialmente un estudiante universitario normal..."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Nivel: 4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Salud: 70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Ataque: 35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Poder: Kagune Devorador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Descripción: "Despliega tentáculos afilados..."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Nivel: 3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Acción: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Daño en área 3x3 alrededor del jugador.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Roba vida de los enemigos dañados.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Recupera la mitad del daño infligido como salud del jugador.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02" name="Google Shape;402;p38"/>
          <p:cNvSpPr/>
          <p:nvPr/>
        </p:nvSpPr>
        <p:spPr>
          <a:xfrm>
            <a:off x="103025" y="648900"/>
            <a:ext cx="4723800" cy="373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8"/>
          <p:cNvSpPr txBox="1"/>
          <p:nvPr/>
        </p:nvSpPr>
        <p:spPr>
          <a:xfrm>
            <a:off x="4983675" y="102975"/>
            <a:ext cx="3576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Eren Yeager: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 </a:t>
            </a:r>
            <a:r>
              <a:rPr lang="es-419">
                <a:solidFill>
                  <a:srgbClr val="F1C232"/>
                </a:solidFill>
              </a:rPr>
              <a:t> - Descripción: "Determinado a destruir a los titanes..."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Nivel: 5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Salud: 80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Ataque: 38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Poder: Titán Fundador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Descripción: "Transformación que destruye todas las paredes..."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Nivel: 4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Acción: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Destruye paredes adyacentes en un área 3x3.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Afecta a jugadores enemigos cercanos, dejándolos aturdidos durante 2 turnos.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04" name="Google Shape;404;p38"/>
          <p:cNvSpPr/>
          <p:nvPr/>
        </p:nvSpPr>
        <p:spPr>
          <a:xfrm>
            <a:off x="4983675" y="102975"/>
            <a:ext cx="3717600" cy="373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638" y="39243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863" y="39243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/>
          <p:nvPr>
            <p:ph type="ctrTitle"/>
          </p:nvPr>
        </p:nvSpPr>
        <p:spPr>
          <a:xfrm>
            <a:off x="103025" y="-489125"/>
            <a:ext cx="45849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/Data/HeroData.cs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412" name="Google Shape;412;p39"/>
          <p:cNvSpPr/>
          <p:nvPr/>
        </p:nvSpPr>
        <p:spPr>
          <a:xfrm>
            <a:off x="103025" y="648900"/>
            <a:ext cx="4376100" cy="330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9"/>
          <p:cNvSpPr txBox="1"/>
          <p:nvPr/>
        </p:nvSpPr>
        <p:spPr>
          <a:xfrm>
            <a:off x="308950" y="579175"/>
            <a:ext cx="41703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Goku: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  </a:t>
            </a:r>
            <a:r>
              <a:rPr lang="es-419">
                <a:solidFill>
                  <a:srgbClr val="F1C232"/>
                </a:solidFill>
              </a:rPr>
              <a:t>- Descripción: "Un guerrero Saiyajin que busca constantemente desafíos..."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Nivel: 5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Salud: 100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Ataque: 40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Poder: Teletransporte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Descripción: "Teletransporta a Goku 6 casillas..."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Nivel: 4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Acción: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Teletransporta a Goku 6 casillas en la dirección que está mirando.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Aumenta temporalmente la velocidad del jugador por 2 turnos.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14" name="Google Shape;414;p39"/>
          <p:cNvSpPr txBox="1"/>
          <p:nvPr/>
        </p:nvSpPr>
        <p:spPr>
          <a:xfrm>
            <a:off x="4825115" y="321800"/>
            <a:ext cx="3816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Naruto Uzumaki: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  </a:t>
            </a:r>
            <a:r>
              <a:rPr lang="es-419">
                <a:solidFill>
                  <a:srgbClr val="F1C232"/>
                </a:solidFill>
              </a:rPr>
              <a:t>- Descripción: "Marcado desde pequeño como un paria..."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Nivel: 4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Salud: 80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Ataque: 32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Poder: Modo Sabio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Descripción: "Aumenta todas las estadísticas..."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Nivel: 3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Acción: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Aumenta temporalmente el ataque y la velocidad del jugador por 4 turnos.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415" name="Google Shape;415;p39"/>
          <p:cNvSpPr/>
          <p:nvPr/>
        </p:nvSpPr>
        <p:spPr>
          <a:xfrm>
            <a:off x="4687925" y="321800"/>
            <a:ext cx="4090500" cy="312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138" y="37552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888" y="39516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/>
          <p:nvPr>
            <p:ph type="ctrTitle"/>
          </p:nvPr>
        </p:nvSpPr>
        <p:spPr>
          <a:xfrm>
            <a:off x="128750" y="-553425"/>
            <a:ext cx="45849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/Data/HeroData.cs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423" name="Google Shape;423;p40"/>
          <p:cNvSpPr/>
          <p:nvPr/>
        </p:nvSpPr>
        <p:spPr>
          <a:xfrm>
            <a:off x="4226825" y="0"/>
            <a:ext cx="39618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0"/>
          <p:cNvSpPr txBox="1"/>
          <p:nvPr/>
        </p:nvSpPr>
        <p:spPr>
          <a:xfrm>
            <a:off x="395169" y="647850"/>
            <a:ext cx="3543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Monkey D. Luffy: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 </a:t>
            </a:r>
            <a:r>
              <a:rPr lang="es-419">
                <a:solidFill>
                  <a:srgbClr val="F1C232"/>
                </a:solidFill>
              </a:rPr>
              <a:t> - Descripción: "Es un joven pirata con el sueño de encontrar el One Piece..."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Nivel: 4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Salud: 70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Ataque: 34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Poder: Gear Second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Descripción: "Aumenta velocidad y ataque, pero pierde salud"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Nivel: 3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Acción: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Aumenta temporalmente la velocidad y el ataque del jugador.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Reduce la salud del jugador en 10 puntos.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Si la salud llega a 0, restablece la posición y estadísticas del jugador.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25" name="Google Shape;425;p40"/>
          <p:cNvSpPr txBox="1"/>
          <p:nvPr/>
        </p:nvSpPr>
        <p:spPr>
          <a:xfrm>
            <a:off x="4287950" y="60900"/>
            <a:ext cx="37977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Saitama: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    </a:t>
            </a:r>
            <a:r>
              <a:rPr lang="es-419">
                <a:solidFill>
                  <a:srgbClr val="F1C232"/>
                </a:solidFill>
              </a:rPr>
              <a:t>- Descripción: "Conocido como el héroe por diversión..."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Nivel: 5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Salud: 100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Ataque: 100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Poder: Puñetazo serio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Descripción: "Destruye TODO en lo que este en su camino"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Nivel: 5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- Acción: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Destruye paredes, obstáculos y trampas en su camino.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Daña a jugadores enemigos en su camino.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    - Si la salud de un enemigo llega a 0, restablece su posición y estadísticas.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  ]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26" name="Google Shape;426;p40"/>
          <p:cNvSpPr/>
          <p:nvPr/>
        </p:nvSpPr>
        <p:spPr>
          <a:xfrm>
            <a:off x="267800" y="647850"/>
            <a:ext cx="3670800" cy="3969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213" y="39516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9913" y="237237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 txBox="1"/>
          <p:nvPr>
            <p:ph type="ctrTitle"/>
          </p:nvPr>
        </p:nvSpPr>
        <p:spPr>
          <a:xfrm>
            <a:off x="-199525" y="-52525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434" name="Google Shape;4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 txBox="1"/>
          <p:nvPr>
            <p:ph type="ctrTitle"/>
          </p:nvPr>
        </p:nvSpPr>
        <p:spPr>
          <a:xfrm>
            <a:off x="296100" y="0"/>
            <a:ext cx="45849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/Data/PlayerData.cs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436" name="Google Shape;436;p41"/>
          <p:cNvSpPr txBox="1"/>
          <p:nvPr/>
        </p:nvSpPr>
        <p:spPr>
          <a:xfrm>
            <a:off x="296100" y="1281325"/>
            <a:ext cx="4584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PlayerData: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Variables: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  </a:t>
            </a:r>
            <a:r>
              <a:rPr lang="es-419">
                <a:solidFill>
                  <a:srgbClr val="F1C232"/>
                </a:solidFill>
              </a:rPr>
              <a:t>- NumberOfPlayers = 1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- Players = []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- InitialPositions = []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Function ResetPlayerPositions():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AA84F"/>
                </a:solidFill>
              </a:rPr>
              <a:t>    </a:t>
            </a:r>
            <a:r>
              <a:rPr lang="es-419">
                <a:solidFill>
                  <a:srgbClr val="F1C232"/>
                </a:solidFill>
              </a:rPr>
              <a:t>Para cada jugador en Players: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- Establecer InitialPosition del jugador a la posición inicial correspondiente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- Establecer Position del jugador a la posición inicial correspondiente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  - Llamar Players[i].ResetHasWon()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37" name="Google Shape;437;p41"/>
          <p:cNvSpPr/>
          <p:nvPr/>
        </p:nvSpPr>
        <p:spPr>
          <a:xfrm>
            <a:off x="112325" y="1281325"/>
            <a:ext cx="4751700" cy="308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1"/>
          <p:cNvSpPr txBox="1"/>
          <p:nvPr/>
        </p:nvSpPr>
        <p:spPr>
          <a:xfrm>
            <a:off x="5080225" y="203725"/>
            <a:ext cx="37755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Function InitializePlayers(numberOfPlayers):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    </a:t>
            </a:r>
            <a:r>
              <a:rPr lang="es-419">
                <a:solidFill>
                  <a:srgbClr val="F1C232"/>
                </a:solidFill>
              </a:rPr>
              <a:t>Si InitialPositions está vacío: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Lanzar excepción "Debe generarse el laberinto primero"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Establecer NumberOfPlayers a numberOfPlayers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Limpiar lista de Players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maxPlayers = Mínimo entre numberOfPlayers y el tamaño de InitialPositions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Para i desde 0 hasta maxPlayers: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Obtener position de InitialPositions en el índice i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Añadir un nuevo Player con position a la lista de Players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439" name="Google Shape;439;p41"/>
          <p:cNvSpPr/>
          <p:nvPr/>
        </p:nvSpPr>
        <p:spPr>
          <a:xfrm>
            <a:off x="4988600" y="107950"/>
            <a:ext cx="3867000" cy="415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246425" y="192375"/>
            <a:ext cx="7403100" cy="13146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100">
                <a:solidFill>
                  <a:srgbClr val="B8407A"/>
                </a:solidFill>
              </a:rPr>
              <a:t>Tecnologías Utilizadas</a:t>
            </a:r>
            <a:endParaRPr sz="4100">
              <a:solidFill>
                <a:srgbClr val="B8407A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982650" y="2506713"/>
            <a:ext cx="75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F9000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562775" y="1644625"/>
            <a:ext cx="79779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C#: </a:t>
            </a:r>
            <a:r>
              <a:rPr lang="es-419" sz="1800">
                <a:solidFill>
                  <a:srgbClr val="BF9000"/>
                </a:solidFill>
              </a:rPr>
              <a:t>Lógica del juego y algoritmos.</a:t>
            </a:r>
            <a:endParaRPr sz="1800">
              <a:solidFill>
                <a:srgbClr val="BF9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Blazor .Net 8.0</a:t>
            </a:r>
            <a:r>
              <a:rPr lang="es-419" sz="1800">
                <a:solidFill>
                  <a:srgbClr val="BF9000"/>
                </a:solidFill>
              </a:rPr>
              <a:t>: Framework principal para la aplicación web.</a:t>
            </a:r>
            <a:endParaRPr sz="1800">
              <a:solidFill>
                <a:srgbClr val="BF9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Tailwind CSS</a:t>
            </a:r>
            <a:r>
              <a:rPr lang="es-419" sz="1800">
                <a:solidFill>
                  <a:srgbClr val="BF9000"/>
                </a:solidFill>
              </a:rPr>
              <a:t>: Estilizado de componentes.</a:t>
            </a:r>
            <a:endParaRPr sz="1800">
              <a:solidFill>
                <a:srgbClr val="BF9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JavaScript Interop</a:t>
            </a:r>
            <a:r>
              <a:rPr lang="es-419" sz="1800">
                <a:solidFill>
                  <a:srgbClr val="BF9000"/>
                </a:solidFill>
              </a:rPr>
              <a:t>: Integración con APIs del navegador</a:t>
            </a:r>
            <a:endParaRPr sz="1800">
              <a:solidFill>
                <a:srgbClr val="BF9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LibreSprite</a:t>
            </a:r>
            <a:r>
              <a:rPr lang="es-419" sz="1800">
                <a:solidFill>
                  <a:srgbClr val="BF9000"/>
                </a:solidFill>
              </a:rPr>
              <a:t>: Para el diseño de los personajes, paredes, obstáculos, trampas, la meta, etc</a:t>
            </a:r>
            <a:endParaRPr sz="1800">
              <a:solidFill>
                <a:srgbClr val="BF9000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4913" y="4015086"/>
            <a:ext cx="801850" cy="801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"/>
          <p:cNvSpPr txBox="1"/>
          <p:nvPr>
            <p:ph type="ctrTitle"/>
          </p:nvPr>
        </p:nvSpPr>
        <p:spPr>
          <a:xfrm>
            <a:off x="-598575" y="-551025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445" name="Google Shape;4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2"/>
          <p:cNvSpPr txBox="1"/>
          <p:nvPr>
            <p:ph type="ctrTitle"/>
          </p:nvPr>
        </p:nvSpPr>
        <p:spPr>
          <a:xfrm>
            <a:off x="-39075" y="-51500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/MazeSizeSelection</a:t>
            </a:r>
            <a:endParaRPr sz="2500">
              <a:solidFill>
                <a:srgbClr val="B8407A"/>
              </a:solidFill>
            </a:endParaRPr>
          </a:p>
        </p:txBody>
      </p:sp>
      <p:pic>
        <p:nvPicPr>
          <p:cNvPr id="447" name="Google Shape;44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450" y="960400"/>
            <a:ext cx="5295108" cy="363214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2"/>
          <p:cNvSpPr/>
          <p:nvPr/>
        </p:nvSpPr>
        <p:spPr>
          <a:xfrm>
            <a:off x="1557825" y="3192175"/>
            <a:ext cx="5599200" cy="86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449" name="Google Shape;449;p42"/>
          <p:cNvSpPr txBox="1"/>
          <p:nvPr/>
        </p:nvSpPr>
        <p:spPr>
          <a:xfrm>
            <a:off x="7517025" y="1956475"/>
            <a:ext cx="164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450" name="Google Shape;450;p42"/>
          <p:cNvCxnSpPr>
            <a:endCxn id="451" idx="1"/>
          </p:cNvCxnSpPr>
          <p:nvPr/>
        </p:nvCxnSpPr>
        <p:spPr>
          <a:xfrm flipH="1" rot="10800000">
            <a:off x="5805174" y="2203175"/>
            <a:ext cx="1612200" cy="963300"/>
          </a:xfrm>
          <a:prstGeom prst="straightConnector1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" name="Google Shape;451;p42"/>
          <p:cNvSpPr txBox="1"/>
          <p:nvPr/>
        </p:nvSpPr>
        <p:spPr>
          <a:xfrm>
            <a:off x="7417374" y="1833725"/>
            <a:ext cx="153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Tamaño</a:t>
            </a:r>
            <a:r>
              <a:rPr lang="es-419" sz="1800">
                <a:solidFill>
                  <a:srgbClr val="BF9000"/>
                </a:solidFill>
              </a:rPr>
              <a:t> del laberinto</a:t>
            </a:r>
            <a:endParaRPr sz="1800">
              <a:solidFill>
                <a:srgbClr val="BF9000"/>
              </a:solidFill>
            </a:endParaRPr>
          </a:p>
        </p:txBody>
      </p:sp>
      <p:cxnSp>
        <p:nvCxnSpPr>
          <p:cNvPr id="452" name="Google Shape;452;p42"/>
          <p:cNvCxnSpPr/>
          <p:nvPr/>
        </p:nvCxnSpPr>
        <p:spPr>
          <a:xfrm flipH="1" rot="10800000">
            <a:off x="6899274" y="3501125"/>
            <a:ext cx="823800" cy="857400"/>
          </a:xfrm>
          <a:prstGeom prst="straightConnector1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42"/>
          <p:cNvCxnSpPr/>
          <p:nvPr/>
        </p:nvCxnSpPr>
        <p:spPr>
          <a:xfrm flipH="1">
            <a:off x="3977400" y="4324875"/>
            <a:ext cx="1879200" cy="334800"/>
          </a:xfrm>
          <a:prstGeom prst="straightConnector1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" name="Google Shape;454;p42"/>
          <p:cNvSpPr txBox="1"/>
          <p:nvPr/>
        </p:nvSpPr>
        <p:spPr>
          <a:xfrm>
            <a:off x="7645725" y="3039425"/>
            <a:ext cx="139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rgbClr val="BF9000"/>
                </a:solidFill>
              </a:rPr>
              <a:t>Volver </a:t>
            </a:r>
            <a:r>
              <a:rPr lang="es-419" sz="1800">
                <a:solidFill>
                  <a:srgbClr val="BF9000"/>
                </a:solidFill>
              </a:rPr>
              <a:t>atrás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5" name="Google Shape;455;p42"/>
          <p:cNvSpPr txBox="1"/>
          <p:nvPr/>
        </p:nvSpPr>
        <p:spPr>
          <a:xfrm>
            <a:off x="2443525" y="4592550"/>
            <a:ext cx="244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Confirmar </a:t>
            </a:r>
            <a:r>
              <a:rPr lang="es-419" sz="1800">
                <a:solidFill>
                  <a:srgbClr val="BF9000"/>
                </a:solidFill>
              </a:rPr>
              <a:t>tamaño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3"/>
          <p:cNvSpPr txBox="1"/>
          <p:nvPr>
            <p:ph type="ctrTitle"/>
          </p:nvPr>
        </p:nvSpPr>
        <p:spPr>
          <a:xfrm>
            <a:off x="-341150" y="-319325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461" name="Google Shape;4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723" y="42528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3"/>
          <p:cNvSpPr txBox="1"/>
          <p:nvPr/>
        </p:nvSpPr>
        <p:spPr>
          <a:xfrm>
            <a:off x="525225" y="2941338"/>
            <a:ext cx="139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Volver atrás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3" name="Google Shape;463;p43"/>
          <p:cNvSpPr txBox="1"/>
          <p:nvPr/>
        </p:nvSpPr>
        <p:spPr>
          <a:xfrm>
            <a:off x="345025" y="3513950"/>
            <a:ext cx="318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&lt;button @onclick=”NavigateBack”(/)&gt;</a:t>
            </a:r>
            <a:endParaRPr sz="1800">
              <a:solidFill>
                <a:srgbClr val="F1C232"/>
              </a:solidFill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203425" y="2870350"/>
            <a:ext cx="3398100" cy="1382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3"/>
          <p:cNvSpPr txBox="1"/>
          <p:nvPr/>
        </p:nvSpPr>
        <p:spPr>
          <a:xfrm>
            <a:off x="5120850" y="1860338"/>
            <a:ext cx="139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Tamaño</a:t>
            </a:r>
            <a:r>
              <a:rPr lang="es-419" sz="1800">
                <a:solidFill>
                  <a:srgbClr val="BF9000"/>
                </a:solidFill>
              </a:rPr>
              <a:t> del laberinto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6" name="Google Shape;466;p43"/>
          <p:cNvSpPr txBox="1"/>
          <p:nvPr/>
        </p:nvSpPr>
        <p:spPr>
          <a:xfrm>
            <a:off x="4455025" y="2656700"/>
            <a:ext cx="3938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foreach(sizeOption in {9, 15, 25, 35}</a:t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  &lt;button @onclick=”() =&gt; SelectSize(sizeOption)”</a:t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selectedSize = 0</a:t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SelectSize(int size)</a:t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  selectedSize = size</a:t>
            </a:r>
            <a:endParaRPr sz="1800">
              <a:solidFill>
                <a:srgbClr val="F1C232"/>
              </a:solidFill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3936625" y="1860350"/>
            <a:ext cx="4457100" cy="3197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750" y="2258950"/>
            <a:ext cx="12477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6094" y="289429"/>
            <a:ext cx="3398101" cy="1486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4"/>
          <p:cNvSpPr txBox="1"/>
          <p:nvPr>
            <p:ph type="ctrTitle"/>
          </p:nvPr>
        </p:nvSpPr>
        <p:spPr>
          <a:xfrm>
            <a:off x="-199525" y="-52525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sp>
        <p:nvSpPr>
          <p:cNvPr id="476" name="Google Shape;476;p44"/>
          <p:cNvSpPr txBox="1"/>
          <p:nvPr/>
        </p:nvSpPr>
        <p:spPr>
          <a:xfrm>
            <a:off x="1182100" y="949875"/>
            <a:ext cx="206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Confirmar tamaño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77" name="Google Shape;4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250" y="1411575"/>
            <a:ext cx="126682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4"/>
          <p:cNvSpPr txBox="1"/>
          <p:nvPr/>
        </p:nvSpPr>
        <p:spPr>
          <a:xfrm>
            <a:off x="682200" y="2209225"/>
            <a:ext cx="5110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void ConfirmSize()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{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  if (selectedSize &gt; 0)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    LabyrinthData.SelectedSize = selectedSize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    Navigation.NavigateTo(“/PlayerSelection”)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}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479" name="Google Shape;479;p44"/>
          <p:cNvSpPr/>
          <p:nvPr/>
        </p:nvSpPr>
        <p:spPr>
          <a:xfrm>
            <a:off x="411900" y="888150"/>
            <a:ext cx="5547600" cy="301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5"/>
          <p:cNvSpPr txBox="1"/>
          <p:nvPr>
            <p:ph type="ctrTitle"/>
          </p:nvPr>
        </p:nvSpPr>
        <p:spPr>
          <a:xfrm>
            <a:off x="-199525" y="-52525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sp>
        <p:nvSpPr>
          <p:cNvPr id="486" name="Google Shape;486;p45"/>
          <p:cNvSpPr txBox="1"/>
          <p:nvPr>
            <p:ph type="ctrTitle"/>
          </p:nvPr>
        </p:nvSpPr>
        <p:spPr>
          <a:xfrm>
            <a:off x="141125" y="-64375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/PlayerSelection</a:t>
            </a:r>
            <a:endParaRPr sz="2500">
              <a:solidFill>
                <a:srgbClr val="B8407A"/>
              </a:solidFill>
            </a:endParaRPr>
          </a:p>
        </p:txBody>
      </p:sp>
      <p:pic>
        <p:nvPicPr>
          <p:cNvPr id="487" name="Google Shape;4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849" y="1226050"/>
            <a:ext cx="6222051" cy="297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8" name="Google Shape;488;p45"/>
          <p:cNvCxnSpPr/>
          <p:nvPr/>
        </p:nvCxnSpPr>
        <p:spPr>
          <a:xfrm flipH="1" rot="10800000">
            <a:off x="5175875" y="3552650"/>
            <a:ext cx="2664300" cy="90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45"/>
          <p:cNvSpPr txBox="1"/>
          <p:nvPr/>
        </p:nvSpPr>
        <p:spPr>
          <a:xfrm>
            <a:off x="7840175" y="2831775"/>
            <a:ext cx="132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Botón</a:t>
            </a:r>
            <a:r>
              <a:rPr lang="es-419" sz="1800">
                <a:solidFill>
                  <a:srgbClr val="BF9000"/>
                </a:solidFill>
              </a:rPr>
              <a:t> de</a:t>
            </a:r>
            <a:endParaRPr sz="18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Confirmar </a:t>
            </a:r>
            <a:endParaRPr sz="18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número de jugadores</a:t>
            </a:r>
            <a:endParaRPr sz="1800"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6"/>
          <p:cNvSpPr txBox="1"/>
          <p:nvPr>
            <p:ph type="ctrTitle"/>
          </p:nvPr>
        </p:nvSpPr>
        <p:spPr>
          <a:xfrm>
            <a:off x="-199525" y="-52525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sp>
        <p:nvSpPr>
          <p:cNvPr id="496" name="Google Shape;496;p46"/>
          <p:cNvSpPr txBox="1"/>
          <p:nvPr/>
        </p:nvSpPr>
        <p:spPr>
          <a:xfrm>
            <a:off x="682200" y="2209225"/>
            <a:ext cx="5110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int numberOfPlayers  = 1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void ConfirmNumberOfPlayers()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{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  PlayerData.InitializePlayers(numberOfPlayers)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  Navigation.Navigateto(“/Characters”)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</a:rPr>
              <a:t>}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497" name="Google Shape;497;p46"/>
          <p:cNvSpPr/>
          <p:nvPr/>
        </p:nvSpPr>
        <p:spPr>
          <a:xfrm>
            <a:off x="322025" y="772300"/>
            <a:ext cx="5547600" cy="301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6"/>
          <p:cNvSpPr txBox="1"/>
          <p:nvPr/>
        </p:nvSpPr>
        <p:spPr>
          <a:xfrm>
            <a:off x="619775" y="696950"/>
            <a:ext cx="373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Botón de Confirmar número de jugadores</a:t>
            </a:r>
            <a:endParaRPr sz="1800">
              <a:solidFill>
                <a:srgbClr val="BF9000"/>
              </a:solidFill>
            </a:endParaRPr>
          </a:p>
        </p:txBody>
      </p:sp>
      <p:pic>
        <p:nvPicPr>
          <p:cNvPr id="499" name="Google Shape;49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948" y="1395000"/>
            <a:ext cx="3131950" cy="4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7"/>
          <p:cNvSpPr txBox="1"/>
          <p:nvPr>
            <p:ph type="ctrTitle"/>
          </p:nvPr>
        </p:nvSpPr>
        <p:spPr>
          <a:xfrm>
            <a:off x="0" y="-476225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/Characters.razor</a:t>
            </a:r>
            <a:endParaRPr sz="2500">
              <a:solidFill>
                <a:srgbClr val="B8407A"/>
              </a:solidFill>
            </a:endParaRPr>
          </a:p>
        </p:txBody>
      </p:sp>
      <p:cxnSp>
        <p:nvCxnSpPr>
          <p:cNvPr id="506" name="Google Shape;506;p47"/>
          <p:cNvCxnSpPr>
            <a:stCxn id="507" idx="1"/>
            <a:endCxn id="508" idx="3"/>
          </p:cNvCxnSpPr>
          <p:nvPr/>
        </p:nvCxnSpPr>
        <p:spPr>
          <a:xfrm rot="10800000">
            <a:off x="3207500" y="1437625"/>
            <a:ext cx="602700" cy="338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47"/>
          <p:cNvSpPr txBox="1"/>
          <p:nvPr/>
        </p:nvSpPr>
        <p:spPr>
          <a:xfrm>
            <a:off x="1677200" y="1068300"/>
            <a:ext cx="153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Sección de Personajes</a:t>
            </a:r>
            <a:endParaRPr sz="1800">
              <a:solidFill>
                <a:srgbClr val="BF9000"/>
              </a:solidFill>
            </a:endParaRPr>
          </a:p>
        </p:txBody>
      </p:sp>
      <p:pic>
        <p:nvPicPr>
          <p:cNvPr id="509" name="Google Shape;50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3075" y="84600"/>
            <a:ext cx="3823793" cy="4974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47"/>
          <p:cNvCxnSpPr/>
          <p:nvPr/>
        </p:nvCxnSpPr>
        <p:spPr>
          <a:xfrm flipH="1" rot="10800000">
            <a:off x="7619975" y="3655675"/>
            <a:ext cx="720900" cy="88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47"/>
          <p:cNvSpPr txBox="1"/>
          <p:nvPr/>
        </p:nvSpPr>
        <p:spPr>
          <a:xfrm>
            <a:off x="7903150" y="2855425"/>
            <a:ext cx="181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Tarjeta de selección</a:t>
            </a:r>
            <a:endParaRPr sz="1800">
              <a:solidFill>
                <a:srgbClr val="BF9000"/>
              </a:solidFill>
            </a:endParaRPr>
          </a:p>
        </p:txBody>
      </p:sp>
      <p:sp>
        <p:nvSpPr>
          <p:cNvPr id="507" name="Google Shape;507;p47"/>
          <p:cNvSpPr/>
          <p:nvPr/>
        </p:nvSpPr>
        <p:spPr>
          <a:xfrm>
            <a:off x="3810200" y="592075"/>
            <a:ext cx="4466100" cy="236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7873" y="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8"/>
          <p:cNvSpPr txBox="1"/>
          <p:nvPr>
            <p:ph type="ctrTitle"/>
          </p:nvPr>
        </p:nvSpPr>
        <p:spPr>
          <a:xfrm>
            <a:off x="64575" y="-527125"/>
            <a:ext cx="60789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Código</a:t>
            </a:r>
            <a:r>
              <a:rPr lang="es-419" sz="3500">
                <a:solidFill>
                  <a:srgbClr val="B8407A"/>
                </a:solidFill>
              </a:rPr>
              <a:t> del componente</a:t>
            </a:r>
            <a:endParaRPr sz="3500">
              <a:solidFill>
                <a:srgbClr val="B8407A"/>
              </a:solidFill>
            </a:endParaRPr>
          </a:p>
        </p:txBody>
      </p:sp>
      <p:sp>
        <p:nvSpPr>
          <p:cNvPr id="518" name="Google Shape;518;p48"/>
          <p:cNvSpPr txBox="1"/>
          <p:nvPr/>
        </p:nvSpPr>
        <p:spPr>
          <a:xfrm>
            <a:off x="157450" y="437625"/>
            <a:ext cx="47595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</a:t>
            </a:r>
            <a:r>
              <a:rPr lang="es-419">
                <a:solidFill>
                  <a:srgbClr val="6AA84F"/>
                </a:solidFill>
              </a:rPr>
              <a:t>Variables: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-</a:t>
            </a:r>
            <a:r>
              <a:rPr lang="es-419">
                <a:solidFill>
                  <a:srgbClr val="F1C232"/>
                </a:solidFill>
              </a:rPr>
              <a:t> Lista de personajes: characters = HeroData.HeroCharacters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Índice de descripción completa: ShowFullDescription = null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Índice de héroe seleccionado: SelectedHeroIndex = null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Héroe seleccionado: SelectedHero = null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Número de jugadores: numberOfPlayers = PlayerData.NumberOfPlayers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Jugador actual: currentPlayer = 1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Método OnInitialized():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Para cada jugador en PlayerData.Players: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Establecer HeroSelected del jugador a null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Restablecer SelectedHeroIndex y SelectedHero a null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Método ToggleDescription(int index):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Alternar la descripción completa: 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Si ShowFullDescription es igual a index, establecer a null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Si no, establecer a index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</a:t>
            </a:r>
            <a:endParaRPr/>
          </a:p>
        </p:txBody>
      </p:sp>
      <p:sp>
        <p:nvSpPr>
          <p:cNvPr id="519" name="Google Shape;519;p48"/>
          <p:cNvSpPr txBox="1"/>
          <p:nvPr/>
        </p:nvSpPr>
        <p:spPr>
          <a:xfrm>
            <a:off x="4916950" y="631625"/>
            <a:ext cx="41445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 </a:t>
            </a:r>
            <a:r>
              <a:rPr lang="es-419">
                <a:solidFill>
                  <a:srgbClr val="6AA84F"/>
                </a:solidFill>
              </a:rPr>
              <a:t>Método SelectCharacter(int index):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 </a:t>
            </a:r>
            <a:r>
              <a:rPr lang="es-419">
                <a:solidFill>
                  <a:srgbClr val="F1C232"/>
                </a:solidFill>
              </a:rPr>
              <a:t>   - Establecer SelectedHeroIndex a index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Establecer SelectedHero al héroe en HeroData.HeroCharacters en el índice index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Actualizar el estado (StateHasChanged)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  </a:t>
            </a:r>
            <a:r>
              <a:rPr lang="es-419">
                <a:solidFill>
                  <a:srgbClr val="6AA84F"/>
                </a:solidFill>
              </a:rPr>
              <a:t>Método PlayGame():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Si SelectedHero no es null: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Establecer HeroSelected del jugador actual a SelectedHero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Establecer las estadísticas del jugador actual (Health, Speed, Attack) a las del héroe seleccionado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Incrementar currentPlayer en 1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Si currentPlayer es mayor que numberOfPlayers: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- Navegar a la página del laberinto ("/Maze")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- Si no: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- Restablecer SelectedHero y SelectedHeroIndex a null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520" name="Google Shape;520;p48"/>
          <p:cNvSpPr/>
          <p:nvPr/>
        </p:nvSpPr>
        <p:spPr>
          <a:xfrm>
            <a:off x="64575" y="695075"/>
            <a:ext cx="4852500" cy="436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8"/>
          <p:cNvSpPr/>
          <p:nvPr/>
        </p:nvSpPr>
        <p:spPr>
          <a:xfrm>
            <a:off x="4961950" y="695075"/>
            <a:ext cx="4054500" cy="436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9"/>
          <p:cNvSpPr txBox="1"/>
          <p:nvPr>
            <p:ph type="ctrTitle"/>
          </p:nvPr>
        </p:nvSpPr>
        <p:spPr>
          <a:xfrm>
            <a:off x="-57950" y="-52525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Sección de Personajes</a:t>
            </a:r>
            <a:endParaRPr sz="3500">
              <a:solidFill>
                <a:srgbClr val="B8407A"/>
              </a:solidFill>
            </a:endParaRPr>
          </a:p>
        </p:txBody>
      </p:sp>
      <p:sp>
        <p:nvSpPr>
          <p:cNvPr id="528" name="Google Shape;528;p49"/>
          <p:cNvSpPr/>
          <p:nvPr/>
        </p:nvSpPr>
        <p:spPr>
          <a:xfrm>
            <a:off x="257350" y="1528300"/>
            <a:ext cx="5007000" cy="194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2025" y="152400"/>
            <a:ext cx="2969576" cy="3609764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9"/>
          <p:cNvSpPr txBox="1"/>
          <p:nvPr/>
        </p:nvSpPr>
        <p:spPr>
          <a:xfrm>
            <a:off x="257350" y="1654300"/>
            <a:ext cx="5060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  </a:t>
            </a:r>
            <a:r>
              <a:rPr lang="es-419">
                <a:solidFill>
                  <a:srgbClr val="6AA84F"/>
                </a:solidFill>
              </a:rPr>
              <a:t>- Grid para mostrar personajes: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    </a:t>
            </a:r>
            <a:r>
              <a:rPr lang="es-419">
                <a:solidFill>
                  <a:srgbClr val="F1C232"/>
                </a:solidFill>
              </a:rPr>
              <a:t>- Para cada personaje en la lista de personajes (characters):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Crear un HeroCard con el personaje actual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      - Establecer propiedades: Character, Index, OnSelect, OnToggleDescription, IsExpanded, IsSelected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0"/>
          <p:cNvSpPr txBox="1"/>
          <p:nvPr>
            <p:ph type="ctrTitle"/>
          </p:nvPr>
        </p:nvSpPr>
        <p:spPr>
          <a:xfrm>
            <a:off x="-57950" y="-525250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Tarjeta de Selección</a:t>
            </a:r>
            <a:endParaRPr sz="3500">
              <a:solidFill>
                <a:srgbClr val="B8407A"/>
              </a:solidFill>
            </a:endParaRPr>
          </a:p>
        </p:txBody>
      </p:sp>
      <p:sp>
        <p:nvSpPr>
          <p:cNvPr id="537" name="Google Shape;537;p50"/>
          <p:cNvSpPr/>
          <p:nvPr/>
        </p:nvSpPr>
        <p:spPr>
          <a:xfrm>
            <a:off x="257350" y="1528300"/>
            <a:ext cx="4543800" cy="149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0"/>
          <p:cNvSpPr txBox="1"/>
          <p:nvPr/>
        </p:nvSpPr>
        <p:spPr>
          <a:xfrm>
            <a:off x="257350" y="1654300"/>
            <a:ext cx="506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</a:t>
            </a:r>
            <a:r>
              <a:rPr lang="es-419">
                <a:solidFill>
                  <a:srgbClr val="6AA84F"/>
                </a:solidFill>
              </a:rPr>
              <a:t>Notificación de héroe seleccionado: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Mostrar el héroe seleccionado (SelectedHero)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  - Acción al iniciar el juego: PlayGame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1C232"/>
                </a:solidFill>
              </a:rPr>
              <a:t>    - Jugador actual: currentPlayer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9" name="Google Shape;53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800" y="293975"/>
            <a:ext cx="2981325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1"/>
          <p:cNvSpPr txBox="1"/>
          <p:nvPr>
            <p:ph type="ctrTitle"/>
          </p:nvPr>
        </p:nvSpPr>
        <p:spPr>
          <a:xfrm>
            <a:off x="0" y="-476225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/Maze.razor</a:t>
            </a:r>
            <a:endParaRPr sz="2500">
              <a:solidFill>
                <a:srgbClr val="B8407A"/>
              </a:solidFill>
            </a:endParaRPr>
          </a:p>
        </p:txBody>
      </p:sp>
      <p:pic>
        <p:nvPicPr>
          <p:cNvPr id="546" name="Google Shape;54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5001" y="141625"/>
            <a:ext cx="2590674" cy="2263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00" y="783075"/>
            <a:ext cx="6272593" cy="4008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ctrTitle"/>
          </p:nvPr>
        </p:nvSpPr>
        <p:spPr>
          <a:xfrm>
            <a:off x="246425" y="-227500"/>
            <a:ext cx="7403100" cy="13146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100">
                <a:solidFill>
                  <a:srgbClr val="B8407A"/>
                </a:solidFill>
              </a:rPr>
              <a:t>Proceso de Creación </a:t>
            </a:r>
            <a:endParaRPr sz="4100">
              <a:solidFill>
                <a:srgbClr val="B8407A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89975" y="1189750"/>
            <a:ext cx="51051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BF9000"/>
              </a:buClr>
              <a:buSzPts val="1600"/>
              <a:buAutoNum type="arabicPeriod"/>
            </a:pPr>
            <a:r>
              <a:rPr b="1" lang="es-419" sz="1600">
                <a:solidFill>
                  <a:srgbClr val="BF9000"/>
                </a:solidFill>
              </a:rPr>
              <a:t>Laberinto definido a mano</a:t>
            </a:r>
            <a:endParaRPr b="1" sz="1600">
              <a:solidFill>
                <a:srgbClr val="BF9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00"/>
              <a:buAutoNum type="arabicPeriod"/>
            </a:pPr>
            <a:r>
              <a:rPr b="1" lang="es-419" sz="1600">
                <a:solidFill>
                  <a:srgbClr val="BF9000"/>
                </a:solidFill>
              </a:rPr>
              <a:t>Jugadores </a:t>
            </a:r>
            <a:r>
              <a:rPr b="1" lang="es-419" sz="1600">
                <a:solidFill>
                  <a:srgbClr val="BF9000"/>
                </a:solidFill>
              </a:rPr>
              <a:t>básicos</a:t>
            </a:r>
            <a:endParaRPr b="1" sz="1600">
              <a:solidFill>
                <a:srgbClr val="BF9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00"/>
              <a:buAutoNum type="arabicPeriod"/>
            </a:pPr>
            <a:r>
              <a:rPr b="1" lang="es-419" sz="1600">
                <a:solidFill>
                  <a:srgbClr val="BF9000"/>
                </a:solidFill>
              </a:rPr>
              <a:t>Movimientos</a:t>
            </a:r>
            <a:endParaRPr b="1" sz="1600">
              <a:solidFill>
                <a:srgbClr val="BF9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00"/>
              <a:buAutoNum type="arabicPeriod"/>
            </a:pPr>
            <a:r>
              <a:rPr b="1" lang="es-419" sz="1600">
                <a:solidFill>
                  <a:srgbClr val="BF9000"/>
                </a:solidFill>
              </a:rPr>
              <a:t>Condición de victoria</a:t>
            </a:r>
            <a:endParaRPr b="1" sz="1600">
              <a:solidFill>
                <a:srgbClr val="BF9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00"/>
              <a:buAutoNum type="arabicPeriod"/>
            </a:pPr>
            <a:r>
              <a:rPr b="1" lang="es-419" sz="1600">
                <a:solidFill>
                  <a:srgbClr val="BF9000"/>
                </a:solidFill>
              </a:rPr>
              <a:t>Trampas</a:t>
            </a:r>
            <a:endParaRPr b="1" sz="1600">
              <a:solidFill>
                <a:srgbClr val="BF9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00"/>
              <a:buAutoNum type="arabicPeriod"/>
            </a:pPr>
            <a:r>
              <a:rPr b="1" lang="es-419" sz="1600">
                <a:solidFill>
                  <a:srgbClr val="BF9000"/>
                </a:solidFill>
              </a:rPr>
              <a:t>Página</a:t>
            </a:r>
            <a:r>
              <a:rPr b="1" lang="es-419" sz="1600">
                <a:solidFill>
                  <a:srgbClr val="BF9000"/>
                </a:solidFill>
              </a:rPr>
              <a:t> de selección de Personajes</a:t>
            </a:r>
            <a:endParaRPr b="1" sz="1600">
              <a:solidFill>
                <a:srgbClr val="BF9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00"/>
              <a:buAutoNum type="arabicPeriod"/>
            </a:pPr>
            <a:r>
              <a:rPr b="1" lang="es-419" sz="1600">
                <a:solidFill>
                  <a:srgbClr val="BF9000"/>
                </a:solidFill>
              </a:rPr>
              <a:t>Página de selección de número de jugadores</a:t>
            </a:r>
            <a:endParaRPr b="1" sz="1600">
              <a:solidFill>
                <a:srgbClr val="BF9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00"/>
              <a:buAutoNum type="arabicPeriod"/>
            </a:pPr>
            <a:r>
              <a:rPr b="1" lang="es-419" sz="1600">
                <a:solidFill>
                  <a:srgbClr val="BF9000"/>
                </a:solidFill>
              </a:rPr>
              <a:t>Página de selección de tamaño del mapa</a:t>
            </a:r>
            <a:endParaRPr b="1" sz="1600">
              <a:solidFill>
                <a:srgbClr val="BF9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00"/>
              <a:buAutoNum type="arabicPeriod"/>
            </a:pPr>
            <a:r>
              <a:rPr b="1" lang="es-419" sz="1600">
                <a:solidFill>
                  <a:srgbClr val="BF9000"/>
                </a:solidFill>
              </a:rPr>
              <a:t>Página principal</a:t>
            </a:r>
            <a:endParaRPr b="1" sz="1600">
              <a:solidFill>
                <a:srgbClr val="BF9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00"/>
              <a:buAutoNum type="arabicPeriod"/>
            </a:pPr>
            <a:r>
              <a:rPr b="1" lang="es-419" sz="1600">
                <a:solidFill>
                  <a:srgbClr val="BF9000"/>
                </a:solidFill>
              </a:rPr>
              <a:t>Estilos</a:t>
            </a:r>
            <a:endParaRPr b="1" sz="1600">
              <a:solidFill>
                <a:srgbClr val="BF9000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8425" y="4080675"/>
            <a:ext cx="801850" cy="8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2"/>
          <p:cNvSpPr txBox="1"/>
          <p:nvPr/>
        </p:nvSpPr>
        <p:spPr>
          <a:xfrm>
            <a:off x="373300" y="713250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- Modal de juego ganado si showModal es verdadero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- Estado del juego si showModal es falso: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Turno actual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Movimientos restantes y velocidad del jugador actual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999" y="152400"/>
            <a:ext cx="3714049" cy="32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2"/>
          <p:cNvSpPr txBox="1"/>
          <p:nvPr>
            <p:ph type="ctrTitle"/>
          </p:nvPr>
        </p:nvSpPr>
        <p:spPr>
          <a:xfrm>
            <a:off x="0" y="-476225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Estado del juego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556" name="Google Shape;556;p52"/>
          <p:cNvSpPr/>
          <p:nvPr/>
        </p:nvSpPr>
        <p:spPr>
          <a:xfrm>
            <a:off x="373300" y="975150"/>
            <a:ext cx="3000000" cy="16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3"/>
          <p:cNvSpPr txBox="1"/>
          <p:nvPr/>
        </p:nvSpPr>
        <p:spPr>
          <a:xfrm>
            <a:off x="193100" y="976975"/>
            <a:ext cx="37971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- Grid del laberinto con jugadores, trampas, </a:t>
            </a:r>
            <a:r>
              <a:rPr lang="es-419">
                <a:solidFill>
                  <a:srgbClr val="F1C232"/>
                </a:solidFill>
              </a:rPr>
              <a:t>obstáculos</a:t>
            </a:r>
            <a:r>
              <a:rPr lang="es-419">
                <a:solidFill>
                  <a:srgbClr val="F1C232"/>
                </a:solidFill>
              </a:rPr>
              <a:t> y meta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- Navegación del laberinto: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Mover jugador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Atacar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Usar poder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- Mostrar salud de los jugadores, su imagen, su habilidad y el cooldown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Eventos: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- Script para escuchar teclas presionadas: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Agregar evento de escucha para teclas y llamar al método OnKeyPress cuando se presiona una tecla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3"/>
          <p:cNvSpPr txBox="1"/>
          <p:nvPr>
            <p:ph type="ctrTitle"/>
          </p:nvPr>
        </p:nvSpPr>
        <p:spPr>
          <a:xfrm>
            <a:off x="72825" y="-476225"/>
            <a:ext cx="4256400" cy="1453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Contenido Principal y Eventos</a:t>
            </a:r>
            <a:endParaRPr sz="2500">
              <a:solidFill>
                <a:srgbClr val="B8407A"/>
              </a:solidFill>
            </a:endParaRPr>
          </a:p>
        </p:txBody>
      </p:sp>
      <p:pic>
        <p:nvPicPr>
          <p:cNvPr id="564" name="Google Shape;56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1025" y="203875"/>
            <a:ext cx="4867601" cy="3110833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3"/>
          <p:cNvSpPr/>
          <p:nvPr/>
        </p:nvSpPr>
        <p:spPr>
          <a:xfrm>
            <a:off x="143000" y="959213"/>
            <a:ext cx="3705300" cy="334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4"/>
          <p:cNvSpPr txBox="1"/>
          <p:nvPr>
            <p:ph type="ctrTitle"/>
          </p:nvPr>
        </p:nvSpPr>
        <p:spPr>
          <a:xfrm>
            <a:off x="72825" y="-476225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Métodos de Maze.razor</a:t>
            </a:r>
            <a:endParaRPr sz="2500">
              <a:solidFill>
                <a:srgbClr val="B8407A"/>
              </a:solidFill>
            </a:endParaRPr>
          </a:p>
        </p:txBody>
      </p:sp>
      <p:sp>
        <p:nvSpPr>
          <p:cNvPr id="572" name="Google Shape;572;p54"/>
          <p:cNvSpPr txBox="1"/>
          <p:nvPr/>
        </p:nvSpPr>
        <p:spPr>
          <a:xfrm>
            <a:off x="242700" y="1294200"/>
            <a:ext cx="4519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- OnAfterRenderAsync(firstRender):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Agregar evento de escucha de teclas en el primer renderizado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-</a:t>
            </a:r>
            <a:r>
              <a:rPr lang="es-419">
                <a:solidFill>
                  <a:srgbClr val="6AA84F"/>
                </a:solidFill>
              </a:rPr>
              <a:t> MovePlayer(direction):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Mover al jugador en la dirección indicada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Verificar trampas y estado de victoria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- AttackPlayer():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Atacar al objetivo del jugador actual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-</a:t>
            </a:r>
            <a:r>
              <a:rPr lang="es-419">
                <a:solidFill>
                  <a:srgbClr val="6AA84F"/>
                </a:solidFill>
              </a:rPr>
              <a:t> UsePowerPlayer():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Usar el poder del héroe seleccionado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573" name="Google Shape;573;p54"/>
          <p:cNvSpPr txBox="1"/>
          <p:nvPr/>
        </p:nvSpPr>
        <p:spPr>
          <a:xfrm>
            <a:off x="4762500" y="1132700"/>
            <a:ext cx="4095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- OnClickMaze(position):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Actualizar la dirección del jugador según la posición clicada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- OnKeyPress(key):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Realizar acción según la tecla presionada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- ResetMaze():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Reiniciar laberinto, turnos, posiciones de jugadores, obstáculos y validaciones del juego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AA84F"/>
                </a:solidFill>
              </a:rPr>
              <a:t>- SelectNewCharacters():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1C232"/>
                </a:solidFill>
              </a:rPr>
              <a:t>  - Limpiar lista de jugadores, reiniciar turnos y obstáculos, y navegar a la página de selección de personajes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574" name="Google Shape;574;p54"/>
          <p:cNvSpPr/>
          <p:nvPr/>
        </p:nvSpPr>
        <p:spPr>
          <a:xfrm>
            <a:off x="296525" y="971550"/>
            <a:ext cx="4256400" cy="312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4"/>
          <p:cNvSpPr/>
          <p:nvPr/>
        </p:nvSpPr>
        <p:spPr>
          <a:xfrm>
            <a:off x="4682250" y="1179550"/>
            <a:ext cx="4256400" cy="312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5"/>
          <p:cNvSpPr txBox="1"/>
          <p:nvPr>
            <p:ph type="ctrTitle"/>
          </p:nvPr>
        </p:nvSpPr>
        <p:spPr>
          <a:xfrm>
            <a:off x="1716000" y="1045525"/>
            <a:ext cx="5787900" cy="14994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8407A"/>
                </a:solidFill>
              </a:rPr>
              <a:t>Fin</a:t>
            </a:r>
            <a:endParaRPr>
              <a:solidFill>
                <a:srgbClr val="B8407A"/>
              </a:solidFill>
            </a:endParaRPr>
          </a:p>
        </p:txBody>
      </p:sp>
      <p:pic>
        <p:nvPicPr>
          <p:cNvPr id="581" name="Google Shape;5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75" y="826625"/>
            <a:ext cx="801850" cy="8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8700" y="826625"/>
            <a:ext cx="801850" cy="8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038" y="564211"/>
            <a:ext cx="801850" cy="80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6875" y="564200"/>
            <a:ext cx="801850" cy="8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6700" y="341150"/>
            <a:ext cx="801850" cy="8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3950" y="341150"/>
            <a:ext cx="801850" cy="8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5"/>
          <p:cNvSpPr txBox="1"/>
          <p:nvPr/>
        </p:nvSpPr>
        <p:spPr>
          <a:xfrm>
            <a:off x="123875" y="4508375"/>
            <a:ext cx="75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Link del proyecto: https://github.com/joserafael0160/Maze-Runners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88" name="Google Shape;588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84029" y="193707"/>
            <a:ext cx="851850" cy="851818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5"/>
          <p:cNvSpPr txBox="1"/>
          <p:nvPr>
            <p:ph type="ctrTitle"/>
          </p:nvPr>
        </p:nvSpPr>
        <p:spPr>
          <a:xfrm>
            <a:off x="-347101" y="2406025"/>
            <a:ext cx="9914100" cy="14994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8407A"/>
                </a:solidFill>
              </a:rPr>
              <a:t>Gracias por su atención!</a:t>
            </a:r>
            <a:endParaRPr>
              <a:solidFill>
                <a:srgbClr val="B8407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ctrTitle"/>
          </p:nvPr>
        </p:nvSpPr>
        <p:spPr>
          <a:xfrm>
            <a:off x="246425" y="-566650"/>
            <a:ext cx="2056200" cy="13146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100">
                <a:solidFill>
                  <a:srgbClr val="B8407A"/>
                </a:solidFill>
              </a:rPr>
              <a:t>Diseño</a:t>
            </a:r>
            <a:endParaRPr sz="4100">
              <a:solidFill>
                <a:srgbClr val="B8407A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246425" y="1087100"/>
            <a:ext cx="214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BF9000"/>
              </a:buClr>
              <a:buSzPts val="1600"/>
              <a:buChar char="-"/>
            </a:pPr>
            <a:r>
              <a:rPr b="1" lang="es-419" sz="1600">
                <a:solidFill>
                  <a:srgbClr val="BF9000"/>
                </a:solidFill>
              </a:rPr>
              <a:t>Pixel art Kawaii</a:t>
            </a:r>
            <a:endParaRPr b="1" sz="1600">
              <a:solidFill>
                <a:srgbClr val="BF9000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426575" y="2146538"/>
            <a:ext cx="169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Meta</a:t>
            </a:r>
            <a:endParaRPr b="1" sz="1800">
              <a:solidFill>
                <a:srgbClr val="BF9000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246425" y="655500"/>
            <a:ext cx="169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AA84F"/>
              </a:buClr>
              <a:buSzPts val="2200"/>
              <a:buChar char="-"/>
            </a:pPr>
            <a:r>
              <a:rPr b="1" lang="es-419" sz="2200">
                <a:solidFill>
                  <a:srgbClr val="6AA84F"/>
                </a:solidFill>
              </a:rPr>
              <a:t>Estilo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3211375" y="1029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Botones para jugar</a:t>
            </a:r>
            <a:endParaRPr/>
          </a:p>
        </p:txBody>
      </p:sp>
      <p:pic>
        <p:nvPicPr>
          <p:cNvPr id="96" name="Google Shape;96;p17" title="Att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175" y="717075"/>
            <a:ext cx="3810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 title="DownArro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688" y="1269525"/>
            <a:ext cx="3810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 title="Lef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2375" y="1269525"/>
            <a:ext cx="3810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 title="Righ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7025" y="1269525"/>
            <a:ext cx="3810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 title="Up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5775" y="717075"/>
            <a:ext cx="3810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 title="X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2575" y="983775"/>
            <a:ext cx="2667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 title="menu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82075" y="1460025"/>
            <a:ext cx="22860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 title="Power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2375" y="717075"/>
            <a:ext cx="38100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6321375" y="102975"/>
            <a:ext cx="287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Paredes y camino</a:t>
            </a:r>
            <a:endParaRPr/>
          </a:p>
        </p:txBody>
      </p:sp>
      <p:pic>
        <p:nvPicPr>
          <p:cNvPr id="105" name="Google Shape;105;p17" title="Floor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99625" y="6123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 title="Wall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66400" y="70475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2582075" y="209908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Obstáculos</a:t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3364525" y="167750"/>
            <a:ext cx="2693700" cy="1683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6211375" y="167750"/>
            <a:ext cx="2693700" cy="1683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7" title="Rock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43875" y="2535438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6321375" y="21100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Trampas</a:t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2482976" y="2060273"/>
            <a:ext cx="2282100" cy="1172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6417176" y="2110048"/>
            <a:ext cx="2282100" cy="1172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7" title="Red Smoke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97675" y="25717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 title="Green smoke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53425" y="25717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 title="Thunder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942675" y="257175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1151625" y="3576075"/>
            <a:ext cx="15072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F9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Sonido</a:t>
            </a:r>
            <a:endParaRPr/>
          </a:p>
        </p:txBody>
      </p:sp>
      <p:pic>
        <p:nvPicPr>
          <p:cNvPr id="118" name="Google Shape;118;p17" title="On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067725" y="4520898"/>
            <a:ext cx="5143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 title="Off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273100" y="4520898"/>
            <a:ext cx="5143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 title="exit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36950" y="256236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 title="Sword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468063" y="4472739"/>
            <a:ext cx="266050" cy="289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 title="Boots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674737" y="4472747"/>
            <a:ext cx="266050" cy="289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 title="Hearth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031492" y="4443838"/>
            <a:ext cx="345865" cy="34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5733950" y="3646600"/>
            <a:ext cx="249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BF9000"/>
              </a:buClr>
              <a:buSzPts val="1800"/>
              <a:buChar char="-"/>
            </a:pPr>
            <a:r>
              <a:rPr b="1" lang="es-419" sz="1800">
                <a:solidFill>
                  <a:srgbClr val="BF9000"/>
                </a:solidFill>
              </a:rPr>
              <a:t>Otros Elementos</a:t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929276" y="3842198"/>
            <a:ext cx="2282100" cy="1172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279000" y="2146550"/>
            <a:ext cx="2056200" cy="1314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5941851" y="3720273"/>
            <a:ext cx="2282100" cy="1172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/>
        </p:nvSpPr>
        <p:spPr>
          <a:xfrm>
            <a:off x="229075" y="0"/>
            <a:ext cx="192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BF9000"/>
                </a:solidFill>
              </a:rPr>
              <a:t>Personajes</a:t>
            </a:r>
            <a:endParaRPr sz="1600"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8" y="3740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388" y="3740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388" y="3740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4388" y="3740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8388" y="3740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2388" y="3740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 title="RightEren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76400" y="1521092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 title="LeftEren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76400" y="27403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 title="UpEren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76388" y="39242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 title="RightGoku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00388" y="1521092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 title="LeftGoku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00400" y="27403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 title="UpGoku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00388" y="39242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 title="UpLuffy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48388" y="39242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title="RightLuffy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48388" y="1521092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 title="LeftLuffy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248400" y="27403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 title="LeftKaneki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724400" y="27403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 title="RightSaitama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772388" y="1557467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 title="RightNaruto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52400" y="1521092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 title="LeftSaitama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772388" y="2740883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 title="LeftNaruto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52400" y="27403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 title="UpNaruto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52403" y="3924275"/>
            <a:ext cx="1219200" cy="121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 title="UpSaitama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772388" y="39242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 title="RightKaneki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724400" y="1521092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 title="UpKaneki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724400" y="392427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>
            <p:ph type="ctrTitle"/>
          </p:nvPr>
        </p:nvSpPr>
        <p:spPr>
          <a:xfrm>
            <a:off x="-341150" y="-319325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5100" y="1325450"/>
            <a:ext cx="5973801" cy="28068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4" name="Google Shape;164;p19"/>
          <p:cNvCxnSpPr>
            <a:endCxn id="165" idx="3"/>
          </p:cNvCxnSpPr>
          <p:nvPr/>
        </p:nvCxnSpPr>
        <p:spPr>
          <a:xfrm rot="10800000">
            <a:off x="1128500" y="3122825"/>
            <a:ext cx="2269800" cy="52500"/>
          </a:xfrm>
          <a:prstGeom prst="straightConnector1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19"/>
          <p:cNvSpPr txBox="1"/>
          <p:nvPr/>
        </p:nvSpPr>
        <p:spPr>
          <a:xfrm>
            <a:off x="170600" y="2753375"/>
            <a:ext cx="95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Inicio</a:t>
            </a:r>
            <a:endParaRPr sz="18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Rápido</a:t>
            </a:r>
            <a:endParaRPr sz="1800">
              <a:solidFill>
                <a:srgbClr val="BF9000"/>
              </a:solidFill>
            </a:endParaRPr>
          </a:p>
        </p:txBody>
      </p:sp>
      <p:cxnSp>
        <p:nvCxnSpPr>
          <p:cNvPr id="166" name="Google Shape;166;p19"/>
          <p:cNvCxnSpPr>
            <a:endCxn id="167" idx="1"/>
          </p:cNvCxnSpPr>
          <p:nvPr/>
        </p:nvCxnSpPr>
        <p:spPr>
          <a:xfrm flipH="1" rot="10800000">
            <a:off x="5733950" y="2522525"/>
            <a:ext cx="1994400" cy="337800"/>
          </a:xfrm>
          <a:prstGeom prst="straightConnector1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19"/>
          <p:cNvCxnSpPr>
            <a:endCxn id="169" idx="1"/>
          </p:cNvCxnSpPr>
          <p:nvPr/>
        </p:nvCxnSpPr>
        <p:spPr>
          <a:xfrm flipH="1" rot="10800000">
            <a:off x="7464588" y="533425"/>
            <a:ext cx="670500" cy="771000"/>
          </a:xfrm>
          <a:prstGeom prst="straightConnector1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19"/>
          <p:cNvSpPr txBox="1"/>
          <p:nvPr/>
        </p:nvSpPr>
        <p:spPr>
          <a:xfrm>
            <a:off x="7728350" y="2291675"/>
            <a:ext cx="9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Historia</a:t>
            </a:r>
            <a:endParaRPr sz="1800">
              <a:solidFill>
                <a:srgbClr val="BF9000"/>
              </a:solidFill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8135088" y="163975"/>
            <a:ext cx="95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Activar </a:t>
            </a:r>
            <a:endParaRPr sz="18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Música</a:t>
            </a:r>
            <a:endParaRPr sz="1800">
              <a:solidFill>
                <a:srgbClr val="BF9000"/>
              </a:solidFill>
            </a:endParaRPr>
          </a:p>
        </p:txBody>
      </p:sp>
      <p:cxnSp>
        <p:nvCxnSpPr>
          <p:cNvPr id="170" name="Google Shape;170;p19"/>
          <p:cNvCxnSpPr>
            <a:endCxn id="171" idx="3"/>
          </p:cNvCxnSpPr>
          <p:nvPr/>
        </p:nvCxnSpPr>
        <p:spPr>
          <a:xfrm flipH="1">
            <a:off x="1705700" y="4028425"/>
            <a:ext cx="249300" cy="611400"/>
          </a:xfrm>
          <a:prstGeom prst="straightConnector1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19"/>
          <p:cNvSpPr txBox="1"/>
          <p:nvPr/>
        </p:nvSpPr>
        <p:spPr>
          <a:xfrm>
            <a:off x="4348950" y="4404600"/>
            <a:ext cx="278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Muñeco que se mueve junto con el ratón</a:t>
            </a:r>
            <a:endParaRPr sz="1800">
              <a:solidFill>
                <a:srgbClr val="BF9000"/>
              </a:solidFill>
            </a:endParaRPr>
          </a:p>
        </p:txBody>
      </p:sp>
      <p:cxnSp>
        <p:nvCxnSpPr>
          <p:cNvPr id="173" name="Google Shape;173;p19"/>
          <p:cNvCxnSpPr/>
          <p:nvPr/>
        </p:nvCxnSpPr>
        <p:spPr>
          <a:xfrm flipH="1">
            <a:off x="5895900" y="3865800"/>
            <a:ext cx="672600" cy="691200"/>
          </a:xfrm>
          <a:prstGeom prst="straightConnector1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19"/>
          <p:cNvSpPr txBox="1"/>
          <p:nvPr/>
        </p:nvSpPr>
        <p:spPr>
          <a:xfrm>
            <a:off x="170600" y="4270375"/>
            <a:ext cx="153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Tarjeta</a:t>
            </a:r>
            <a:r>
              <a:rPr lang="es-419" sz="1800">
                <a:solidFill>
                  <a:srgbClr val="BF9000"/>
                </a:solidFill>
              </a:rPr>
              <a:t> de presentación</a:t>
            </a:r>
            <a:endParaRPr sz="1800">
              <a:solidFill>
                <a:srgbClr val="BF9000"/>
              </a:solidFill>
            </a:endParaRPr>
          </a:p>
        </p:txBody>
      </p:sp>
      <p:sp>
        <p:nvSpPr>
          <p:cNvPr id="174" name="Google Shape;174;p19"/>
          <p:cNvSpPr txBox="1"/>
          <p:nvPr>
            <p:ph type="ctrTitle"/>
          </p:nvPr>
        </p:nvSpPr>
        <p:spPr>
          <a:xfrm>
            <a:off x="315600" y="163975"/>
            <a:ext cx="4256400" cy="10683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8407A"/>
                </a:solidFill>
              </a:rPr>
              <a:t>/home</a:t>
            </a:r>
            <a:endParaRPr sz="2500">
              <a:solidFill>
                <a:srgbClr val="B8407A"/>
              </a:solidFill>
            </a:endParaRPr>
          </a:p>
        </p:txBody>
      </p:sp>
      <p:cxnSp>
        <p:nvCxnSpPr>
          <p:cNvPr id="175" name="Google Shape;175;p19"/>
          <p:cNvCxnSpPr/>
          <p:nvPr/>
        </p:nvCxnSpPr>
        <p:spPr>
          <a:xfrm flipH="1" rot="10800000">
            <a:off x="5034238" y="777675"/>
            <a:ext cx="670500" cy="771000"/>
          </a:xfrm>
          <a:prstGeom prst="straightConnector1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19"/>
          <p:cNvSpPr txBox="1"/>
          <p:nvPr/>
        </p:nvSpPr>
        <p:spPr>
          <a:xfrm>
            <a:off x="5795553" y="190225"/>
            <a:ext cx="134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Fondo de </a:t>
            </a:r>
            <a:r>
              <a:rPr lang="es-419" sz="1800">
                <a:solidFill>
                  <a:srgbClr val="BF9000"/>
                </a:solidFill>
              </a:rPr>
              <a:t>partículas</a:t>
            </a:r>
            <a:r>
              <a:rPr lang="es-419" sz="1800">
                <a:solidFill>
                  <a:srgbClr val="BF9000"/>
                </a:solidFill>
              </a:rPr>
              <a:t> </a:t>
            </a:r>
            <a:r>
              <a:rPr lang="es-419" sz="1800">
                <a:solidFill>
                  <a:srgbClr val="BF9000"/>
                </a:solidFill>
              </a:rPr>
              <a:t>dinámico</a:t>
            </a:r>
            <a:endParaRPr sz="1800"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ctrTitle"/>
          </p:nvPr>
        </p:nvSpPr>
        <p:spPr>
          <a:xfrm>
            <a:off x="-341150" y="-319325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2073" y="44944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856150" y="1267525"/>
            <a:ext cx="95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Inicio</a:t>
            </a:r>
            <a:endParaRPr sz="18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Rápido</a:t>
            </a:r>
            <a:endParaRPr sz="1800">
              <a:solidFill>
                <a:srgbClr val="BF9000"/>
              </a:solidFill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1867600" y="1406125"/>
            <a:ext cx="9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Historia</a:t>
            </a:r>
            <a:endParaRPr sz="1800">
              <a:solidFill>
                <a:srgbClr val="BF9000"/>
              </a:solidFill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5459038" y="281325"/>
            <a:ext cx="95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Activar </a:t>
            </a:r>
            <a:endParaRPr sz="18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Música</a:t>
            </a:r>
            <a:endParaRPr sz="1800">
              <a:solidFill>
                <a:srgbClr val="BF9000"/>
              </a:solidFill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772500" y="1203925"/>
            <a:ext cx="2086200" cy="866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20"/>
          <p:cNvCxnSpPr>
            <a:stCxn id="186" idx="0"/>
            <a:endCxn id="186" idx="2"/>
          </p:cNvCxnSpPr>
          <p:nvPr/>
        </p:nvCxnSpPr>
        <p:spPr>
          <a:xfrm>
            <a:off x="1815600" y="1203925"/>
            <a:ext cx="0" cy="866100"/>
          </a:xfrm>
          <a:prstGeom prst="straightConnector1">
            <a:avLst/>
          </a:prstGeom>
          <a:noFill/>
          <a:ln cap="flat" cmpd="sng" w="38100">
            <a:solidFill>
              <a:srgbClr val="0D111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0"/>
          <p:cNvCxnSpPr>
            <a:endCxn id="189" idx="1"/>
          </p:cNvCxnSpPr>
          <p:nvPr/>
        </p:nvCxnSpPr>
        <p:spPr>
          <a:xfrm flipH="1">
            <a:off x="1092325" y="1933025"/>
            <a:ext cx="354300" cy="57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20"/>
          <p:cNvSpPr txBox="1"/>
          <p:nvPr/>
        </p:nvSpPr>
        <p:spPr>
          <a:xfrm>
            <a:off x="1092325" y="2296475"/>
            <a:ext cx="125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1C232"/>
                </a:solidFill>
              </a:rPr>
              <a:t>&lt;a href=””&gt;</a:t>
            </a:r>
            <a:endParaRPr sz="1600">
              <a:solidFill>
                <a:srgbClr val="F1C232"/>
              </a:solidFill>
            </a:endParaRPr>
          </a:p>
        </p:txBody>
      </p:sp>
      <p:cxnSp>
        <p:nvCxnSpPr>
          <p:cNvPr id="190" name="Google Shape;190;p20"/>
          <p:cNvCxnSpPr>
            <a:endCxn id="189" idx="3"/>
          </p:cNvCxnSpPr>
          <p:nvPr/>
        </p:nvCxnSpPr>
        <p:spPr>
          <a:xfrm>
            <a:off x="2256925" y="2047025"/>
            <a:ext cx="88500" cy="46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0"/>
          <p:cNvCxnSpPr>
            <a:stCxn id="189" idx="3"/>
            <a:endCxn id="192" idx="0"/>
          </p:cNvCxnSpPr>
          <p:nvPr/>
        </p:nvCxnSpPr>
        <p:spPr>
          <a:xfrm flipH="1">
            <a:off x="1997725" y="2512025"/>
            <a:ext cx="347700" cy="100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0"/>
          <p:cNvCxnSpPr>
            <a:stCxn id="189" idx="1"/>
            <a:endCxn id="194" idx="0"/>
          </p:cNvCxnSpPr>
          <p:nvPr/>
        </p:nvCxnSpPr>
        <p:spPr>
          <a:xfrm flipH="1">
            <a:off x="938125" y="2512025"/>
            <a:ext cx="154200" cy="441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20"/>
          <p:cNvSpPr txBox="1"/>
          <p:nvPr/>
        </p:nvSpPr>
        <p:spPr>
          <a:xfrm>
            <a:off x="-1600" y="2954025"/>
            <a:ext cx="187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1C232"/>
                </a:solidFill>
              </a:rPr>
              <a:t>/MazeSizeSelection</a:t>
            </a:r>
            <a:endParaRPr sz="1500">
              <a:solidFill>
                <a:srgbClr val="F1C232"/>
              </a:solidFill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1371125" y="3521375"/>
            <a:ext cx="125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1C232"/>
                </a:solidFill>
              </a:rPr>
              <a:t>/History</a:t>
            </a:r>
            <a:endParaRPr sz="1600">
              <a:solidFill>
                <a:srgbClr val="F1C232"/>
              </a:solidFill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5344138" y="281325"/>
            <a:ext cx="1187700" cy="738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150" y="531400"/>
            <a:ext cx="5143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0500" y="531400"/>
            <a:ext cx="514350" cy="37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0"/>
          <p:cNvCxnSpPr>
            <a:endCxn id="199" idx="1"/>
          </p:cNvCxnSpPr>
          <p:nvPr/>
        </p:nvCxnSpPr>
        <p:spPr>
          <a:xfrm flipH="1" rot="10800000">
            <a:off x="6547350" y="398638"/>
            <a:ext cx="973800" cy="47400"/>
          </a:xfrm>
          <a:prstGeom prst="straightConnector1">
            <a:avLst/>
          </a:prstGeom>
          <a:noFill/>
          <a:ln cap="flat" cmpd="sng" w="28575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0"/>
          <p:cNvSpPr txBox="1"/>
          <p:nvPr/>
        </p:nvSpPr>
        <p:spPr>
          <a:xfrm>
            <a:off x="7521150" y="167788"/>
            <a:ext cx="143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Music.razor</a:t>
            </a:r>
            <a:endParaRPr sz="1800">
              <a:solidFill>
                <a:srgbClr val="F1C232"/>
              </a:solidFill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65625" y="902875"/>
            <a:ext cx="3135900" cy="305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" name="Google Shape;201;p20"/>
          <p:cNvCxnSpPr>
            <a:stCxn id="199" idx="2"/>
          </p:cNvCxnSpPr>
          <p:nvPr/>
        </p:nvCxnSpPr>
        <p:spPr>
          <a:xfrm flipH="1">
            <a:off x="6035700" y="629488"/>
            <a:ext cx="2200500" cy="97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20"/>
          <p:cNvSpPr txBox="1"/>
          <p:nvPr/>
        </p:nvSpPr>
        <p:spPr>
          <a:xfrm>
            <a:off x="4959800" y="1587650"/>
            <a:ext cx="421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4572000" y="1729250"/>
            <a:ext cx="3877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&lt;div class=volume-control&gt;</a:t>
            </a:r>
            <a:endParaRPr sz="1800">
              <a:solidFill>
                <a:srgbClr val="F1C23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&lt;button toogle&gt;</a:t>
            </a:r>
            <a:endParaRPr sz="1800">
              <a:solidFill>
                <a:srgbClr val="F1C23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&lt;audio id=”audioPlayer”&gt;</a:t>
            </a:r>
            <a:endParaRPr sz="1800">
              <a:solidFill>
                <a:srgbClr val="F1C232"/>
              </a:solidFill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4556575" y="3041038"/>
            <a:ext cx="453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playlist = ruta de canciones</a:t>
            </a:r>
            <a:endParaRPr sz="1800">
              <a:solidFill>
                <a:srgbClr val="F1C232"/>
              </a:solidFill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4479325" y="3521525"/>
            <a:ext cx="4685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OnAudioEndeed maneja el evento de fin de </a:t>
            </a:r>
            <a:r>
              <a:rPr lang="es-419" sz="1800">
                <a:solidFill>
                  <a:srgbClr val="F1C232"/>
                </a:solidFill>
              </a:rPr>
              <a:t>reproducción</a:t>
            </a:r>
            <a:r>
              <a:rPr lang="es-419" sz="1800">
                <a:solidFill>
                  <a:srgbClr val="F1C232"/>
                </a:solidFill>
              </a:rPr>
              <a:t> para pasar a la siguiente </a:t>
            </a:r>
            <a:r>
              <a:rPr lang="es-419" sz="1800">
                <a:solidFill>
                  <a:srgbClr val="F1C232"/>
                </a:solidFill>
              </a:rPr>
              <a:t>canción</a:t>
            </a:r>
            <a:endParaRPr sz="1800">
              <a:solidFill>
                <a:srgbClr val="F1C232"/>
              </a:solidFill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4479325" y="108325"/>
            <a:ext cx="4530900" cy="4332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6D2"/>
            </a:gs>
            <a:gs pos="100000">
              <a:srgbClr val="093053"/>
            </a:gs>
          </a:gsLst>
          <a:lin ang="5400012" scaled="0"/>
        </a:gra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>
            <p:ph type="ctrTitle"/>
          </p:nvPr>
        </p:nvSpPr>
        <p:spPr>
          <a:xfrm>
            <a:off x="-341150" y="-319325"/>
            <a:ext cx="5375400" cy="1222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0000" lIns="91425" spcFirstLastPara="1" rIns="91425" wrap="square" tIns="586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B8407A"/>
                </a:solidFill>
              </a:rPr>
              <a:t>Flujo del proyecto</a:t>
            </a:r>
            <a:endParaRPr sz="3500">
              <a:solidFill>
                <a:srgbClr val="B8407A"/>
              </a:solidFill>
            </a:endParaRPr>
          </a:p>
        </p:txBody>
      </p:sp>
      <p:pic>
        <p:nvPicPr>
          <p:cNvPr id="212" name="Google Shape;2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448" y="4305250"/>
            <a:ext cx="669175" cy="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 txBox="1"/>
          <p:nvPr/>
        </p:nvSpPr>
        <p:spPr>
          <a:xfrm>
            <a:off x="5511650" y="298725"/>
            <a:ext cx="278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Muñeco que se mueve junto con el ratón</a:t>
            </a:r>
            <a:endParaRPr sz="1800">
              <a:solidFill>
                <a:srgbClr val="BF9000"/>
              </a:solidFill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478848" y="1037625"/>
            <a:ext cx="234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F9000"/>
                </a:solidFill>
              </a:rPr>
              <a:t>Fondo de partículas dinámico</a:t>
            </a:r>
            <a:endParaRPr sz="1800">
              <a:solidFill>
                <a:srgbClr val="BF9000"/>
              </a:solidFill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478850" y="1776525"/>
            <a:ext cx="503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&lt;div coleccion de particulas&gt;</a:t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  &lt;div particula&gt;</a:t>
            </a:r>
            <a:endParaRPr sz="1800">
              <a:solidFill>
                <a:srgbClr val="F1C232"/>
              </a:solidFill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630700" y="2515425"/>
            <a:ext cx="50328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Generación Aleatoria de Partículas</a:t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solidFill>
                  <a:schemeClr val="dk1"/>
                </a:solidFill>
              </a:rPr>
              <a:t>Se usa un bucle </a:t>
            </a:r>
            <a:r>
              <a:rPr lang="es-419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@for</a:t>
            </a:r>
            <a:r>
              <a:rPr lang="es-419" sz="1100">
                <a:solidFill>
                  <a:schemeClr val="dk1"/>
                </a:solidFill>
              </a:rPr>
              <a:t> para generar 30 partículas con posiciones iniciales aleatorias dentro del contenedor.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solidFill>
                  <a:schemeClr val="dk1"/>
                </a:solidFill>
              </a:rPr>
              <a:t>Las posiciones </a:t>
            </a:r>
            <a:r>
              <a:rPr lang="es-419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top</a:t>
            </a:r>
            <a:r>
              <a:rPr lang="es-419" sz="1100">
                <a:solidFill>
                  <a:schemeClr val="dk1"/>
                </a:solidFill>
              </a:rPr>
              <a:t> y </a:t>
            </a:r>
            <a:r>
              <a:rPr lang="es-419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left</a:t>
            </a:r>
            <a:r>
              <a:rPr lang="es-419" sz="1100">
                <a:solidFill>
                  <a:schemeClr val="dk1"/>
                </a:solidFill>
              </a:rPr>
              <a:t> de cada partícula se determinan usando </a:t>
            </a:r>
            <a:r>
              <a:rPr lang="es-419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Random.Shared.Next(0, 100)</a:t>
            </a:r>
            <a:r>
              <a:rPr lang="es-419" sz="1100">
                <a:solidFill>
                  <a:schemeClr val="dk1"/>
                </a:solidFill>
              </a:rPr>
              <a:t> para distribuirlas aleatoriamente en el contenedor.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7" name="Google Shape;217;p21"/>
          <p:cNvSpPr txBox="1"/>
          <p:nvPr/>
        </p:nvSpPr>
        <p:spPr>
          <a:xfrm>
            <a:off x="5511650" y="1145575"/>
            <a:ext cx="357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&lt;figure&gt;</a:t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  &lt;image&gt;</a:t>
            </a:r>
            <a:endParaRPr sz="1800">
              <a:solidFill>
                <a:srgbClr val="F1C232"/>
              </a:solidFill>
            </a:endParaRPr>
          </a:p>
        </p:txBody>
      </p:sp>
      <p:sp>
        <p:nvSpPr>
          <p:cNvPr id="218" name="Google Shape;218;p21"/>
          <p:cNvSpPr txBox="1"/>
          <p:nvPr/>
        </p:nvSpPr>
        <p:spPr>
          <a:xfrm>
            <a:off x="5663500" y="1878688"/>
            <a:ext cx="28446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1C232"/>
                </a:solidFill>
              </a:rPr>
              <a:t>Actualización</a:t>
            </a:r>
            <a:r>
              <a:rPr lang="es-419" sz="1800">
                <a:solidFill>
                  <a:srgbClr val="F1C232"/>
                </a:solidFill>
              </a:rPr>
              <a:t> de la </a:t>
            </a:r>
            <a:r>
              <a:rPr lang="es-419" sz="1800">
                <a:solidFill>
                  <a:srgbClr val="F1C232"/>
                </a:solidFill>
              </a:rPr>
              <a:t>posición</a:t>
            </a:r>
            <a:endParaRPr sz="18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</a:rPr>
              <a:t>La posición de la figura se actualiza continuamente alejándose del cursor del mouse mediante un método </a:t>
            </a:r>
            <a:r>
              <a:rPr lang="es-419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UpdateMousePosition</a:t>
            </a:r>
            <a:r>
              <a:rPr lang="es-419" sz="1100">
                <a:solidFill>
                  <a:schemeClr val="dk1"/>
                </a:solidFill>
              </a:rPr>
              <a:t>, que se llama desde JavaScript.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9" name="Google Shape;219;p21"/>
          <p:cNvSpPr/>
          <p:nvPr/>
        </p:nvSpPr>
        <p:spPr>
          <a:xfrm>
            <a:off x="5431825" y="108325"/>
            <a:ext cx="3578400" cy="408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332625" y="838500"/>
            <a:ext cx="5032800" cy="312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